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Indie Flower"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100" b="0" i="0" u="none" strike="noStrike" cap="none"/>
            </a:lvl1pPr>
            <a:lvl2pPr marL="0" marR="0" lvl="1" indent="0" algn="l" rtl="0">
              <a:spcBef>
                <a:spcPts val="0"/>
              </a:spcBef>
              <a:defRPr sz="1100" b="0" i="0" u="none" strike="noStrike" cap="none"/>
            </a:lvl2pPr>
            <a:lvl3pPr marL="0" marR="0" lvl="2" indent="0" algn="l" rtl="0">
              <a:spcBef>
                <a:spcPts val="0"/>
              </a:spcBef>
              <a:defRPr sz="1100" b="0" i="0" u="none" strike="noStrike" cap="none"/>
            </a:lvl3pPr>
            <a:lvl4pPr marL="0" marR="0" lvl="3" indent="0" algn="l" rtl="0">
              <a:spcBef>
                <a:spcPts val="0"/>
              </a:spcBef>
              <a:defRPr sz="1100" b="0" i="0" u="none" strike="noStrike" cap="none"/>
            </a:lvl4pPr>
            <a:lvl5pPr marL="0" marR="0" lvl="4" indent="0" algn="l" rtl="0">
              <a:spcBef>
                <a:spcPts val="0"/>
              </a:spcBef>
              <a:defRPr sz="1100" b="0" i="0" u="none" strike="noStrike" cap="none"/>
            </a:lvl5pPr>
            <a:lvl6pPr marL="0" marR="0" lvl="5" indent="0" algn="l" rtl="0">
              <a:spcBef>
                <a:spcPts val="0"/>
              </a:spcBef>
              <a:defRPr sz="1100" b="0" i="0" u="none" strike="noStrike" cap="none"/>
            </a:lvl6pPr>
            <a:lvl7pPr marL="0" marR="0" lvl="6" indent="0" algn="l" rtl="0">
              <a:spcBef>
                <a:spcPts val="0"/>
              </a:spcBef>
              <a:defRPr sz="1100" b="0" i="0" u="none" strike="noStrike" cap="none"/>
            </a:lvl7pPr>
            <a:lvl8pPr marL="0" marR="0" lvl="7" indent="0" algn="l" rtl="0">
              <a:spcBef>
                <a:spcPts val="0"/>
              </a:spcBef>
              <a:defRPr sz="1100" b="0" i="0" u="none" strike="noStrike" cap="none"/>
            </a:lvl8pPr>
            <a:lvl9pPr marL="0" marR="0" lvl="8" indent="0" algn="l" rtl="0">
              <a:spcBef>
                <a:spcPts val="0"/>
              </a:spcBef>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 name="Shape 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SzPct val="25000"/>
              <a:buFont typeface="Arial"/>
              <a:buNone/>
            </a:pPr>
            <a:r>
              <a:rPr lang="nl" sz="1200">
                <a:solidFill>
                  <a:schemeClr val="dk1"/>
                </a:solidFill>
                <a:latin typeface="Calibri"/>
                <a:ea typeface="Calibri"/>
                <a:cs typeface="Calibri"/>
                <a:sym typeface="Calibri"/>
              </a:rPr>
              <a:t>Nieuwe wereld vol pracht en praal, </a:t>
            </a:r>
            <a:br>
              <a:rPr lang="nl" sz="1200">
                <a:solidFill>
                  <a:schemeClr val="dk1"/>
                </a:solidFill>
                <a:latin typeface="Calibri"/>
                <a:ea typeface="Calibri"/>
                <a:cs typeface="Calibri"/>
                <a:sym typeface="Calibri"/>
              </a:rPr>
            </a:br>
            <a:r>
              <a:rPr lang="nl" sz="1200">
                <a:solidFill>
                  <a:schemeClr val="dk1"/>
                </a:solidFill>
                <a:latin typeface="Calibri"/>
                <a:ea typeface="Calibri"/>
                <a:cs typeface="Calibri"/>
                <a:sym typeface="Calibri"/>
              </a:rPr>
              <a:t>of vol verschrikkingen</a:t>
            </a:r>
          </a:p>
          <a:p>
            <a:pPr lvl="0" rtl="0">
              <a:spcBef>
                <a:spcPts val="0"/>
              </a:spcBef>
              <a:buSzPct val="25000"/>
              <a:buFont typeface="Arial"/>
              <a:buNone/>
            </a:pPr>
            <a:r>
              <a:rPr lang="nl" sz="1200">
                <a:solidFill>
                  <a:schemeClr val="dk1"/>
                </a:solidFill>
                <a:latin typeface="Calibri"/>
                <a:ea typeface="Calibri"/>
                <a:cs typeface="Calibri"/>
                <a:sym typeface="Calibri"/>
              </a:rPr>
              <a:t>vrienden en vijanden</a:t>
            </a:r>
          </a:p>
          <a:p>
            <a:pPr lvl="0" rtl="0">
              <a:spcBef>
                <a:spcPts val="0"/>
              </a:spcBef>
              <a:buSzPct val="25000"/>
              <a:buFont typeface="Arial"/>
              <a:buNone/>
            </a:pPr>
            <a:endParaRPr sz="1200">
              <a:solidFill>
                <a:schemeClr val="dk1"/>
              </a:solidFill>
              <a:latin typeface="Calibri"/>
              <a:ea typeface="Calibri"/>
              <a:cs typeface="Calibri"/>
              <a:sym typeface="Calibri"/>
            </a:endParaRPr>
          </a:p>
          <a:p>
            <a:pPr lvl="0" rtl="0">
              <a:spcBef>
                <a:spcPts val="0"/>
              </a:spcBef>
              <a:buSzPct val="25000"/>
              <a:buFont typeface="Arial"/>
              <a:buNone/>
            </a:pPr>
            <a:r>
              <a:rPr lang="nl" sz="1200">
                <a:solidFill>
                  <a:schemeClr val="dk1"/>
                </a:solidFill>
                <a:latin typeface="Calibri"/>
                <a:ea typeface="Calibri"/>
                <a:cs typeface="Calibri"/>
                <a:sym typeface="Calibri"/>
              </a:rPr>
              <a:t>Ontmoet de ‘prins’ </a:t>
            </a:r>
          </a:p>
          <a:p>
            <a:pPr lvl="0" rtl="0">
              <a:spcBef>
                <a:spcPts val="0"/>
              </a:spcBef>
              <a:buSzPct val="25000"/>
              <a:buFont typeface="Arial"/>
              <a:buNone/>
            </a:pPr>
            <a:r>
              <a:rPr lang="nl" sz="1200">
                <a:solidFill>
                  <a:schemeClr val="dk1"/>
                </a:solidFill>
                <a:latin typeface="Calibri"/>
                <a:ea typeface="Calibri"/>
                <a:cs typeface="Calibri"/>
                <a:sym typeface="Calibri"/>
              </a:rPr>
              <a:t>Beauty &amp; the Beast</a:t>
            </a:r>
          </a:p>
          <a:p>
            <a:pPr lvl="0" rtl="0">
              <a:spcBef>
                <a:spcPts val="0"/>
              </a:spcBef>
              <a:buSzPct val="25000"/>
              <a:buFont typeface="Arial"/>
              <a:buNone/>
            </a:pPr>
            <a:r>
              <a:rPr lang="nl" sz="1200">
                <a:solidFill>
                  <a:schemeClr val="dk1"/>
                </a:solidFill>
                <a:latin typeface="Calibri"/>
                <a:ea typeface="Calibri"/>
                <a:cs typeface="Calibri"/>
                <a:sym typeface="Calibri"/>
              </a:rPr>
              <a:t>Alles is nieuw, de eerste keer en in deze fase is opwindend en angstaanjagend tegelijk. </a:t>
            </a:r>
            <a:br>
              <a:rPr lang="nl" sz="1200">
                <a:solidFill>
                  <a:schemeClr val="dk1"/>
                </a:solidFill>
                <a:latin typeface="Calibri"/>
                <a:ea typeface="Calibri"/>
                <a:cs typeface="Calibri"/>
                <a:sym typeface="Calibri"/>
              </a:rPr>
            </a:br>
            <a:endParaRPr lang="nl" sz="1200">
              <a:solidFill>
                <a:schemeClr val="dk1"/>
              </a:solidFill>
              <a:latin typeface="Calibri"/>
              <a:ea typeface="Calibri"/>
              <a:cs typeface="Calibri"/>
              <a:sym typeface="Calibri"/>
            </a:endParaRPr>
          </a:p>
          <a:p>
            <a:pPr lvl="0" rtl="0">
              <a:spcBef>
                <a:spcPts val="0"/>
              </a:spcBef>
              <a:buSzPct val="25000"/>
              <a:buFont typeface="Arial"/>
              <a:buNone/>
            </a:pPr>
            <a:br>
              <a:rPr lang="nl" sz="1200">
                <a:solidFill>
                  <a:schemeClr val="dk1"/>
                </a:solidFill>
                <a:latin typeface="Calibri"/>
                <a:ea typeface="Calibri"/>
                <a:cs typeface="Calibri"/>
                <a:sym typeface="Calibri"/>
              </a:rPr>
            </a:br>
            <a:endParaRPr lang="nl" sz="1200">
              <a:solidFill>
                <a:schemeClr val="dk1"/>
              </a:solidFill>
              <a:latin typeface="Calibri"/>
              <a:ea typeface="Calibri"/>
              <a:cs typeface="Calibri"/>
              <a:sym typeface="Calibri"/>
            </a:endParaRPr>
          </a:p>
          <a:p>
            <a:pPr lvl="0" rtl="0">
              <a:spcBef>
                <a:spcPts val="0"/>
              </a:spcBef>
              <a:buSzPct val="25000"/>
              <a:buFont typeface="Arial"/>
              <a:buNone/>
            </a:pPr>
            <a:endParaRPr sz="1400">
              <a:solidFill>
                <a:schemeClr val="dk1"/>
              </a:solidFill>
            </a:endParaRPr>
          </a:p>
          <a:p>
            <a:pPr lvl="0" rtl="0">
              <a:spcBef>
                <a:spcPts val="0"/>
              </a:spcBef>
              <a:buSzPct val="25000"/>
              <a:buFont typeface="Arial"/>
              <a:buNone/>
            </a:pPr>
            <a:endParaRPr sz="1200">
              <a:solidFill>
                <a:schemeClr val="dk1"/>
              </a:solidFill>
              <a:latin typeface="Calibri"/>
              <a:ea typeface="Calibri"/>
              <a:cs typeface="Calibri"/>
              <a:sym typeface="Calibri"/>
            </a:endParaRPr>
          </a:p>
          <a:p>
            <a:pPr marL="0" marR="0" lvl="0" indent="0" algn="l" rtl="0">
              <a:spcBef>
                <a:spcPts val="0"/>
              </a:spcBef>
              <a:buSzPct val="250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SzPct val="25000"/>
              <a:buFont typeface="Arial"/>
              <a:buNone/>
            </a:pPr>
            <a:r>
              <a:rPr lang="nl" sz="1200">
                <a:solidFill>
                  <a:schemeClr val="dk1"/>
                </a:solidFill>
                <a:latin typeface="Calibri"/>
                <a:ea typeface="Calibri"/>
                <a:cs typeface="Calibri"/>
                <a:sym typeface="Calibri"/>
              </a:rPr>
              <a:t>Ze heeft het pad der proeven afgelegd en kan nu de vruchten plukken. Ze danst met de prins. </a:t>
            </a:r>
          </a:p>
          <a:p>
            <a:pPr lvl="0" rtl="0">
              <a:spcBef>
                <a:spcPts val="0"/>
              </a:spcBef>
              <a:buClr>
                <a:schemeClr val="dk1"/>
              </a:buClr>
              <a:buSzPct val="25000"/>
              <a:buFont typeface="Arial"/>
              <a:buNone/>
            </a:pPr>
            <a:r>
              <a:rPr lang="nl" sz="1200">
                <a:solidFill>
                  <a:schemeClr val="dk1"/>
                </a:solidFill>
                <a:latin typeface="Calibri"/>
                <a:ea typeface="Calibri"/>
                <a:cs typeface="Calibri"/>
                <a:sym typeface="Calibri"/>
              </a:rPr>
              <a:t>Waar staat de prins voor? (haar eigen mannelijke kanten, die ze ontwikkelt, het succes in de buitenwereld. Maar het succes in de buitenwereld is niet het einde van het verhaal (ze leven nog lang en gelukkig – duurt nog even)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SzPct val="25000"/>
              <a:buFont typeface="Arial"/>
              <a:buNone/>
            </a:pPr>
            <a:r>
              <a:rPr lang="nl" sz="1200">
                <a:solidFill>
                  <a:schemeClr val="dk1"/>
                </a:solidFill>
                <a:latin typeface="Calibri"/>
                <a:ea typeface="Calibri"/>
                <a:cs typeface="Calibri"/>
                <a:sym typeface="Calibri"/>
              </a:rPr>
              <a:t>De heldin wordt op zichzelf teruggeworpen. Het verhaal van Eros &amp; Psyche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nl"/>
              <a:t>In akte drie volgt de ontknoping. In deze laatste akte vindt de transformatie en heelwording plaats.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nl" sz="1200">
                <a:solidFill>
                  <a:schemeClr val="dk1"/>
                </a:solidFill>
                <a:latin typeface="Calibri"/>
                <a:ea typeface="Calibri"/>
                <a:cs typeface="Calibri"/>
                <a:sym typeface="Calibri"/>
              </a:rPr>
              <a:t>Het verhaal bereikt haar dieptepunt. Om te overleven moet ze op zoek naar de kracht in zichzelf (afdalen). De heldin valt ‘soms letterlijk’  in de put en op de bodem van de put komt zij haar alter ego tegen.  Wie is die  heks? Hoeft niet altijd een directe bedreiging te vormen, kan ook een klagende figuur zijn.  </a:t>
            </a:r>
          </a:p>
          <a:p>
            <a:pPr marL="0" marR="0" lvl="0" indent="0" algn="l" rtl="0">
              <a:spcBef>
                <a:spcPts val="0"/>
              </a:spcBef>
              <a:buClr>
                <a:schemeClr val="dk1"/>
              </a:buClr>
              <a:buSzPct val="25000"/>
              <a:buFont typeface="Calibri"/>
              <a:buNone/>
            </a:pPr>
            <a:endParaRPr sz="1200">
              <a:solidFill>
                <a:schemeClr val="dk1"/>
              </a:solidFill>
              <a:latin typeface="Calibri"/>
              <a:ea typeface="Calibri"/>
              <a:cs typeface="Calibri"/>
              <a:sym typeface="Calibri"/>
            </a:endParaRPr>
          </a:p>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nl"/>
              <a:t>Er wordt iets geofferd. Door de (bijna)dood wordt de heldin geboren als wijzere en zelfstandigere vrouw, ze heeft afscheid moeten nemen van het naïeve, afhankelijke meisje in zichzelf.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nl"/>
              <a:t>Na de wedergeboorte heeft de heldin nieuwe inzichten opgedaan - ze is gered, maar nog lang niet thuis. Het is belangrijk dat ze haar nieuw gevonden inzichten ook deelt met anderen in de wereld. Maar als je eenmaal in de put zit, kan dat eigenlijk soms best een veilige plek zijn. Lekker verborgen, in jezelf gekeerd. In verhalen zie je ook dat het niet gemakkelijk is om uit de put te klimmen. Daar heb je wel hulp bij nodig om de heks te slim af te zijn.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nl" b="0" i="0" u="none" strike="noStrike" cap="none">
                <a:solidFill>
                  <a:schemeClr val="dk1"/>
                </a:solidFill>
              </a:rPr>
              <a:t>Het is gelukt. De prins</a:t>
            </a:r>
            <a:r>
              <a:rPr lang="nl">
                <a:solidFill>
                  <a:schemeClr val="dk1"/>
                </a:solidFill>
              </a:rPr>
              <a:t>es die aan het begin van haar reis afhankelijk in een torentje zat is nu koningin en regeert als gelijke van de koning op de troon en deelt haar wijze lessen met haar volk. Van een meisje is ze zelf een mentor geworden.</a:t>
            </a:r>
          </a:p>
          <a:p>
            <a:pPr marL="0" marR="0" lvl="0" indent="0" algn="l" rtl="0">
              <a:spcBef>
                <a:spcPts val="0"/>
              </a:spcBef>
              <a:buClr>
                <a:schemeClr val="dk1"/>
              </a:buClr>
              <a:buSzPct val="25000"/>
              <a:buFont typeface="Arial"/>
              <a:buNone/>
            </a:pPr>
            <a:r>
              <a:rPr lang="nl" b="0" i="0" u="none" strike="noStrike" cap="none">
                <a:solidFill>
                  <a:schemeClr val="dk1"/>
                </a:solidFill>
              </a:rPr>
              <a:t>Tranen en dankbaarheid maar ook verdriet om wat geofferd is.</a:t>
            </a:r>
          </a:p>
          <a:p>
            <a:pPr marL="0" marR="0" lvl="0" indent="0" algn="l" rtl="0">
              <a:spcBef>
                <a:spcPts val="0"/>
              </a:spcBef>
              <a:buClr>
                <a:schemeClr val="dk1"/>
              </a:buClr>
              <a:buSzPct val="25000"/>
              <a:buFont typeface="Arial"/>
              <a:buNone/>
            </a:pPr>
            <a:r>
              <a:rPr lang="nl" b="0" i="0" u="none" strike="noStrike" cap="none">
                <a:solidFill>
                  <a:schemeClr val="dk1"/>
                </a:solidFill>
              </a:rPr>
              <a:t>Delen van de schat (de nieuwe inzichten)</a:t>
            </a:r>
          </a:p>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nl"/>
              <a:t>Het verhaal van de heldin is een ontdekkingstocht, een reis die is als het leven zelf. Verhalen bieden handvatten en spiegels die je kunnen helpen op je eigen levenspad. Je leert alleen door op avontuur te gaan.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nl"/>
              <a:t>De 12 episodes die iedere heldin (fictief of echt) moet beleven om haar schat te vinden en weer thuis te komen.</a:t>
            </a:r>
          </a:p>
          <a:p>
            <a:pPr marL="0" marR="0" lvl="0" indent="0" algn="l" rtl="0">
              <a:spcBef>
                <a:spcPts val="0"/>
              </a:spcBef>
              <a:buSzPct val="25000"/>
              <a:buFont typeface="Arial"/>
              <a:buNone/>
            </a:pPr>
            <a:r>
              <a:rPr lang="nl"/>
              <a:t>Cyclische reis, het is een neverending story.</a:t>
            </a:r>
          </a:p>
          <a:p>
            <a:pPr marL="0" marR="0" lvl="0" indent="0" algn="l" rtl="0">
              <a:spcBef>
                <a:spcPts val="0"/>
              </a:spcBef>
              <a:buSzPct val="25000"/>
              <a:buFont typeface="Arial"/>
              <a:buNone/>
            </a:pPr>
            <a:r>
              <a:rPr lang="nl"/>
              <a:t>Akte 1 - rust</a:t>
            </a:r>
          </a:p>
          <a:p>
            <a:pPr marL="0" marR="0" lvl="0" indent="0" algn="l" rtl="0">
              <a:spcBef>
                <a:spcPts val="0"/>
              </a:spcBef>
              <a:buSzPct val="25000"/>
              <a:buFont typeface="Arial"/>
              <a:buNone/>
            </a:pPr>
            <a:r>
              <a:rPr lang="nl"/>
              <a:t>Akte 2 - chaos</a:t>
            </a:r>
          </a:p>
          <a:p>
            <a:pPr marL="0" marR="0" lvl="0" indent="0" algn="l" rtl="0">
              <a:spcBef>
                <a:spcPts val="0"/>
              </a:spcBef>
              <a:buSzPct val="25000"/>
              <a:buFont typeface="Arial"/>
              <a:buNone/>
            </a:pPr>
            <a:r>
              <a:rPr lang="nl"/>
              <a:t>Akte 3 - ontknoping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nl" sz="1200" b="0" i="0" u="none" strike="noStrike" cap="none">
                <a:solidFill>
                  <a:schemeClr val="dk1"/>
                </a:solidFill>
                <a:latin typeface="Calibri"/>
                <a:ea typeface="Calibri"/>
                <a:cs typeface="Calibri"/>
                <a:sym typeface="Calibri"/>
              </a:rPr>
              <a:t>De afhankelijke wereld</a:t>
            </a: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ze is van anderen afhankelijk om te overleven.</a:t>
            </a: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Haar eigen ontwikkeling krijgt geen ruimte.</a:t>
            </a: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Ze is passief</a:t>
            </a:r>
            <a:br>
              <a:rPr lang="nl" sz="1200" b="0" i="0" u="none" strike="noStrike" cap="none">
                <a:solidFill>
                  <a:schemeClr val="dk1"/>
                </a:solidFill>
                <a:latin typeface="Calibri"/>
                <a:ea typeface="Calibri"/>
                <a:cs typeface="Calibri"/>
                <a:sym typeface="Calibri"/>
              </a:rPr>
            </a:br>
            <a:endParaRPr lang="nl"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Moderne heldinnen: De wanden van het torentje – veiligheid, financiële afhankelijkheid, sociale verwachtingen, liefde (de pleaser)</a:t>
            </a:r>
          </a:p>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R="0" lvl="0" algn="l" rtl="0">
              <a:spcBef>
                <a:spcPts val="0"/>
              </a:spcBef>
              <a:buNone/>
            </a:pPr>
            <a:endParaRPr sz="120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Calibri"/>
              <a:buChar char="•"/>
            </a:pPr>
            <a:r>
              <a:rPr lang="nl" sz="1200" b="0" i="0" u="none" strike="noStrike" cap="none">
                <a:solidFill>
                  <a:schemeClr val="dk1"/>
                </a:solidFill>
                <a:latin typeface="Calibri"/>
                <a:ea typeface="Calibri"/>
                <a:cs typeface="Calibri"/>
                <a:sym typeface="Calibri"/>
              </a:rPr>
              <a:t>Bekende wereld uit balans door plotselinge gebeurtenis</a:t>
            </a:r>
          </a:p>
          <a:p>
            <a:pPr marL="0" marR="0" lvl="0" indent="0" algn="l" rtl="0">
              <a:spcBef>
                <a:spcPts val="0"/>
              </a:spcBef>
              <a:buClr>
                <a:schemeClr val="dk1"/>
              </a:buClr>
              <a:buSzPct val="100000"/>
              <a:buFont typeface="Calibri"/>
              <a:buChar char="•"/>
            </a:pPr>
            <a:r>
              <a:rPr lang="nl" sz="1200" b="0" i="0" u="none" strike="noStrike" cap="none">
                <a:solidFill>
                  <a:schemeClr val="dk1"/>
                </a:solidFill>
                <a:latin typeface="Calibri"/>
                <a:ea typeface="Calibri"/>
                <a:cs typeface="Calibri"/>
                <a:sym typeface="Calibri"/>
              </a:rPr>
              <a:t>Door iets fijns: Ze krijgt de mogelijkheid om te ‘schitteren’ (bv. Assepoester die naar het bal gaat)</a:t>
            </a:r>
          </a:p>
          <a:p>
            <a:pPr marL="0" marR="0" lvl="0" indent="0" algn="l" rtl="0">
              <a:spcBef>
                <a:spcPts val="0"/>
              </a:spcBef>
              <a:buClr>
                <a:schemeClr val="dk1"/>
              </a:buClr>
              <a:buSzPct val="100000"/>
              <a:buFont typeface="Calibri"/>
              <a:buChar char="•"/>
            </a:pPr>
            <a:r>
              <a:rPr lang="nl" sz="1200" b="0" i="0" u="none" strike="noStrike" cap="none">
                <a:solidFill>
                  <a:schemeClr val="dk1"/>
                </a:solidFill>
                <a:latin typeface="Calibri"/>
                <a:ea typeface="Calibri"/>
                <a:cs typeface="Calibri"/>
                <a:sym typeface="Calibri"/>
              </a:rPr>
              <a:t>Door iets dramatisch: zij of haar geliefden worden acuut bedreigd. (bijvoorbeeld in het sprookje van Eliza – wilde ganzen of wat te denken van de dochter van de molenaar die van stro goud moet spinnen… het zijn zelden gemakkelijke opdrachten, maar de heldin heeft geen keus.</a:t>
            </a:r>
          </a:p>
          <a:p>
            <a:pPr marL="0" marR="0" lvl="0" indent="7620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Calibri"/>
              <a:buChar char="•"/>
            </a:pPr>
            <a:r>
              <a:rPr lang="nl" sz="1200" b="0" i="0" u="none" strike="noStrike" cap="none">
                <a:solidFill>
                  <a:schemeClr val="dk1"/>
                </a:solidFill>
                <a:latin typeface="Calibri"/>
                <a:ea typeface="Calibri"/>
                <a:cs typeface="Calibri"/>
                <a:sym typeface="Calibri"/>
              </a:rPr>
              <a:t>Ook wij krijgen in ons leven uitnodigingen, ook al herken je ze soms niet als zodanig en ook komen ze zelden in een goudgerande envelop.</a:t>
            </a:r>
          </a:p>
          <a:p>
            <a:pPr marL="0" marR="0" lvl="0" indent="0" algn="l" rtl="0">
              <a:spcBef>
                <a:spcPts val="0"/>
              </a:spcBef>
              <a:buClr>
                <a:schemeClr val="dk1"/>
              </a:buClr>
              <a:buSzPct val="100000"/>
              <a:buFont typeface="Calibri"/>
              <a:buChar char="•"/>
            </a:pPr>
            <a:r>
              <a:rPr lang="nl" sz="1200" b="0" i="0" u="none" strike="noStrike" cap="none">
                <a:solidFill>
                  <a:schemeClr val="dk1"/>
                </a:solidFill>
                <a:latin typeface="Calibri"/>
                <a:ea typeface="Calibri"/>
                <a:cs typeface="Calibri"/>
                <a:sym typeface="Calibri"/>
              </a:rPr>
              <a:t>Bijvoorbeeld: een blauw streepje op de zwangerschapstest, een uitnodiging voor een sollicitatiegesprek, maar ook een telefoontje van het ziekenhuis of een ontslagbrief.</a:t>
            </a:r>
          </a:p>
          <a:p>
            <a:pPr marL="0" marR="0" lvl="0" indent="0" algn="l" rtl="0">
              <a:spcBef>
                <a:spcPts val="0"/>
              </a:spcBef>
              <a:buClr>
                <a:schemeClr val="dk1"/>
              </a:buClr>
              <a:buSzPct val="100000"/>
              <a:buFont typeface="Calibri"/>
              <a:buChar char="•"/>
            </a:pPr>
            <a:r>
              <a:rPr lang="nl" sz="1200" b="0" i="0" u="none" strike="noStrike" cap="none">
                <a:solidFill>
                  <a:schemeClr val="dk1"/>
                </a:solidFill>
                <a:latin typeface="Calibri"/>
                <a:ea typeface="Calibri"/>
                <a:cs typeface="Calibri"/>
                <a:sym typeface="Calibri"/>
              </a:rPr>
              <a:t>Het is hoe dan ook een gebeurtenis die je wereld uit balans brengt. </a:t>
            </a:r>
          </a:p>
          <a:p>
            <a:pPr marL="0" marR="0" lvl="0" indent="0" algn="l" rtl="0">
              <a:spcBef>
                <a:spcPts val="0"/>
              </a:spcBef>
              <a:buSzPct val="250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nl" sz="1200">
                <a:solidFill>
                  <a:schemeClr val="dk1"/>
                </a:solidFill>
                <a:latin typeface="Calibri"/>
                <a:ea typeface="Calibri"/>
                <a:cs typeface="Calibri"/>
                <a:sym typeface="Calibri"/>
              </a:rPr>
              <a:t>Haar verlangens zijn ontwaakt (de balans is verstoord) maar ze durft de bescherming nog niet los te laten</a:t>
            </a:r>
          </a:p>
          <a:p>
            <a:pPr lvl="0" rtl="0">
              <a:spcBef>
                <a:spcPts val="0"/>
              </a:spcBef>
              <a:buClr>
                <a:schemeClr val="dk1"/>
              </a:buClr>
              <a:buSzPct val="25000"/>
              <a:buFont typeface="Arial"/>
              <a:buNone/>
            </a:pPr>
            <a:r>
              <a:rPr lang="nl" sz="1200">
                <a:solidFill>
                  <a:schemeClr val="dk1"/>
                </a:solidFill>
                <a:latin typeface="Calibri"/>
                <a:ea typeface="Calibri"/>
                <a:cs typeface="Calibri"/>
                <a:sym typeface="Calibri"/>
              </a:rPr>
              <a:t>Ze blijft passief, ook al is ze zich bewust van de tralies.</a:t>
            </a:r>
          </a:p>
          <a:p>
            <a:pPr lvl="0" rtl="0">
              <a:spcBef>
                <a:spcPts val="0"/>
              </a:spcBef>
              <a:buClr>
                <a:schemeClr val="dk1"/>
              </a:buClr>
              <a:buSzPct val="25000"/>
              <a:buFont typeface="Arial"/>
              <a:buNone/>
            </a:pPr>
            <a:r>
              <a:rPr lang="nl" sz="1200">
                <a:solidFill>
                  <a:schemeClr val="dk1"/>
                </a:solidFill>
                <a:latin typeface="Calibri"/>
                <a:ea typeface="Calibri"/>
                <a:cs typeface="Calibri"/>
                <a:sym typeface="Calibri"/>
              </a:rPr>
              <a:t>De weerstand kan ook een externe vorm aannemen van bijvoorbeeld de boze stiefmoeder, de overbezorgde moeder, vrienden/vriendinnen die willen dat alles bij het oude blijft.</a:t>
            </a:r>
            <a:br>
              <a:rPr lang="nl" sz="1200">
                <a:solidFill>
                  <a:schemeClr val="dk1"/>
                </a:solidFill>
                <a:latin typeface="Calibri"/>
                <a:ea typeface="Calibri"/>
                <a:cs typeface="Calibri"/>
                <a:sym typeface="Calibri"/>
              </a:rPr>
            </a:br>
            <a:endParaRPr lang="nl" sz="1200">
              <a:solidFill>
                <a:schemeClr val="dk1"/>
              </a:solidFill>
              <a:latin typeface="Calibri"/>
              <a:ea typeface="Calibri"/>
              <a:cs typeface="Calibri"/>
              <a:sym typeface="Calibri"/>
            </a:endParaRPr>
          </a:p>
          <a:p>
            <a:pPr marL="0" marR="0" lvl="0" indent="0" algn="l" rtl="0">
              <a:spcBef>
                <a:spcPts val="0"/>
              </a:spcBef>
              <a:buSzPct val="250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Om een avontuur aan te kunnen en goed voorbereid de buitenwereld in te trekken ontmoet de heldin in deze fase van het verhaal vaak iemand die haar een duwtje in de goede richting geeft. Een mentor (dat kan een goede petemoei zijn van Assepoester, maar soms zijn het ook bomen, dieren of fantasiefiguren die de heldin te hulp snellen – bijvoorbeeld de 7 dwergen van Sneeuwwitje)</a:t>
            </a: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De heldin ontvangt een talisman (vaak in de vorm van een kledingstuk) van haar mentor</a:t>
            </a: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Met deze talisman voelt zij zich krachtig genoeg om haar torentje daadwerkelijk te verlaten. </a:t>
            </a: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Dit is het moment dat het lelijke eendje verandert in een zwaan. De heldin komt tot leven (haar innerlijke schoonheid komt naar buiten)</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De heldin wordt niet op pad gestuurd met een zwaard zoals helden vaak wel krijgen, maar moeten het doen met kookpotten, mantels, ringen en schoentjes (zoals de rode schoenen van Dorothy </a:t>
            </a:r>
            <a:r>
              <a:rPr lang="nl" sz="1200">
                <a:solidFill>
                  <a:schemeClr val="dk1"/>
                </a:solidFill>
                <a:latin typeface="Calibri"/>
                <a:ea typeface="Calibri"/>
                <a:cs typeface="Calibri"/>
                <a:sym typeface="Calibri"/>
              </a:rPr>
              <a:t>i</a:t>
            </a:r>
            <a:r>
              <a:rPr lang="nl" sz="1200" b="0" i="0" u="none" strike="noStrike" cap="none">
                <a:solidFill>
                  <a:schemeClr val="dk1"/>
                </a:solidFill>
                <a:latin typeface="Calibri"/>
                <a:ea typeface="Calibri"/>
                <a:cs typeface="Calibri"/>
                <a:sym typeface="Calibri"/>
              </a:rPr>
              <a:t>n de wizard of Oz.)</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nl" sz="1200" b="0" i="0" u="none" strike="noStrike" cap="none">
                <a:solidFill>
                  <a:schemeClr val="dk1"/>
                </a:solidFill>
                <a:latin typeface="Calibri"/>
                <a:ea typeface="Calibri"/>
                <a:cs typeface="Calibri"/>
                <a:sym typeface="Calibri"/>
              </a:rPr>
              <a:t>Ook wij komen in ons leven mentors en helpers tegen en krijgen soms een talisman. </a:t>
            </a:r>
          </a:p>
          <a:p>
            <a:pPr marL="0" marR="0" lvl="0" indent="0" algn="l" rtl="0">
              <a:spcBef>
                <a:spcPts val="0"/>
              </a:spcBef>
              <a:buSzPct val="250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nl">
                <a:solidFill>
                  <a:schemeClr val="dk1"/>
                </a:solidFill>
              </a:rPr>
              <a:t>Akte twee - de akte van het verhaal waarin alles in verwarring is, de nieuwe wereld opent zich voor de heldin en op dit pad moet zij zich allerlei nieuwe vaardigheden eigen maken.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nl" sz="1200">
                <a:solidFill>
                  <a:schemeClr val="dk1"/>
                </a:solidFill>
                <a:latin typeface="Calibri"/>
                <a:ea typeface="Calibri"/>
                <a:cs typeface="Calibri"/>
                <a:sym typeface="Calibri"/>
              </a:rPr>
              <a:t>Vanuit haar passieve toestand, komt de heldin nu in actie. Ze verlaat haar veilige maar beperkende omgeving, om haar eigen pad te gaan volgen. (in plaats van te doen wat anderen van haar verwachten) </a:t>
            </a:r>
            <a:br>
              <a:rPr lang="nl" sz="1200">
                <a:solidFill>
                  <a:schemeClr val="dk1"/>
                </a:solidFill>
                <a:latin typeface="Calibri"/>
                <a:ea typeface="Calibri"/>
                <a:cs typeface="Calibri"/>
                <a:sym typeface="Calibri"/>
              </a:rPr>
            </a:br>
            <a:endParaRPr lang="nl" sz="120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nl" sz="1200">
                <a:solidFill>
                  <a:schemeClr val="dk1"/>
                </a:solidFill>
                <a:latin typeface="Calibri"/>
                <a:ea typeface="Calibri"/>
                <a:cs typeface="Calibri"/>
                <a:sym typeface="Calibri"/>
              </a:rPr>
              <a:t>Vaak maakt ze gebruik van een list (ze vermomt zich bijv. als man, zoals in het verhaal van de Disneyfilm Mulan)</a:t>
            </a:r>
            <a:br>
              <a:rPr lang="nl" sz="1200">
                <a:solidFill>
                  <a:schemeClr val="dk1"/>
                </a:solidFill>
                <a:latin typeface="Calibri"/>
                <a:ea typeface="Calibri"/>
                <a:cs typeface="Calibri"/>
                <a:sym typeface="Calibri"/>
              </a:rPr>
            </a:br>
            <a:endParaRPr lang="nl" sz="1200">
              <a:solidFill>
                <a:schemeClr val="dk1"/>
              </a:solidFill>
              <a:latin typeface="Calibri"/>
              <a:ea typeface="Calibri"/>
              <a:cs typeface="Calibri"/>
              <a:sym typeface="Calibri"/>
            </a:endParaRPr>
          </a:p>
          <a:p>
            <a:pPr lvl="0" rtl="0">
              <a:spcBef>
                <a:spcPts val="0"/>
              </a:spcBef>
              <a:buClr>
                <a:schemeClr val="dk1"/>
              </a:buClr>
              <a:buSzPct val="25000"/>
              <a:buFont typeface="Arial"/>
              <a:buNone/>
            </a:pPr>
            <a:r>
              <a:rPr lang="nl" sz="1200">
                <a:solidFill>
                  <a:schemeClr val="dk1"/>
                </a:solidFill>
                <a:latin typeface="Calibri"/>
                <a:ea typeface="Calibri"/>
                <a:cs typeface="Calibri"/>
                <a:sym typeface="Calibri"/>
              </a:rPr>
              <a:t>De heldin krijgt hier vaak hulp bij van haar mentor (bijvoorbeeld de prins die haar wakker kust, de dieren die haar helpen om een klus te klaren of de petemoei die een prachtige outfit voor haar tovert)</a:t>
            </a:r>
          </a:p>
          <a:p>
            <a:pPr lvl="0" rtl="0">
              <a:spcBef>
                <a:spcPts val="0"/>
              </a:spcBef>
              <a:buClr>
                <a:schemeClr val="dk1"/>
              </a:buClr>
              <a:buSzPct val="25000"/>
              <a:buFont typeface="Arial"/>
              <a:buNone/>
            </a:pPr>
            <a:endParaRPr sz="1200">
              <a:solidFill>
                <a:schemeClr val="dk1"/>
              </a:solidFill>
              <a:latin typeface="Calibri"/>
              <a:ea typeface="Calibri"/>
              <a:cs typeface="Calibri"/>
              <a:sym typeface="Calibri"/>
            </a:endParaRPr>
          </a:p>
          <a:p>
            <a:pPr marL="0" marR="0" lvl="0" indent="0" algn="l" rtl="0">
              <a:spcBef>
                <a:spcPts val="0"/>
              </a:spcBef>
              <a:buSzPct val="250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1"/>
            <a:ext cx="7772400" cy="1159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marL="0" marR="0" lvl="1" indent="0" algn="ctr" rtl="0">
              <a:spcBef>
                <a:spcPts val="0"/>
              </a:spcBef>
              <a:buClr>
                <a:schemeClr val="dk1"/>
              </a:buClr>
              <a:buFont typeface="Arial"/>
              <a:buNone/>
              <a:defRPr sz="4800" b="1" i="0" u="none" strike="noStrike" cap="none">
                <a:solidFill>
                  <a:schemeClr val="dk1"/>
                </a:solidFill>
              </a:defRPr>
            </a:lvl2pPr>
            <a:lvl3pPr marL="0" marR="0" lvl="2" indent="0" algn="ctr" rtl="0">
              <a:spcBef>
                <a:spcPts val="0"/>
              </a:spcBef>
              <a:buClr>
                <a:schemeClr val="dk1"/>
              </a:buClr>
              <a:buFont typeface="Arial"/>
              <a:buNone/>
              <a:defRPr sz="4800" b="1" i="0" u="none" strike="noStrike" cap="none">
                <a:solidFill>
                  <a:schemeClr val="dk1"/>
                </a:solidFill>
              </a:defRPr>
            </a:lvl3pPr>
            <a:lvl4pPr marL="0" marR="0" lvl="3" indent="0" algn="ctr" rtl="0">
              <a:spcBef>
                <a:spcPts val="0"/>
              </a:spcBef>
              <a:buClr>
                <a:schemeClr val="dk1"/>
              </a:buClr>
              <a:buFont typeface="Arial"/>
              <a:buNone/>
              <a:defRPr sz="4800" b="1" i="0" u="none" strike="noStrike" cap="none">
                <a:solidFill>
                  <a:schemeClr val="dk1"/>
                </a:solidFill>
              </a:defRPr>
            </a:lvl4pPr>
            <a:lvl5pPr marL="0" marR="0" lvl="4" indent="0" algn="ctr" rtl="0">
              <a:spcBef>
                <a:spcPts val="0"/>
              </a:spcBef>
              <a:buClr>
                <a:schemeClr val="dk1"/>
              </a:buClr>
              <a:buFont typeface="Arial"/>
              <a:buNone/>
              <a:defRPr sz="4800" b="1" i="0" u="none" strike="noStrike" cap="none">
                <a:solidFill>
                  <a:schemeClr val="dk1"/>
                </a:solidFill>
              </a:defRPr>
            </a:lvl5pPr>
            <a:lvl6pPr marL="0" marR="0" lvl="5" indent="0" algn="ctr" rtl="0">
              <a:spcBef>
                <a:spcPts val="0"/>
              </a:spcBef>
              <a:buClr>
                <a:schemeClr val="dk1"/>
              </a:buClr>
              <a:buFont typeface="Arial"/>
              <a:buNone/>
              <a:defRPr sz="4800" b="1" i="0" u="none" strike="noStrike" cap="none">
                <a:solidFill>
                  <a:schemeClr val="dk1"/>
                </a:solidFill>
              </a:defRPr>
            </a:lvl6pPr>
            <a:lvl7pPr marL="0" marR="0" lvl="6" indent="0" algn="ctr" rtl="0">
              <a:spcBef>
                <a:spcPts val="0"/>
              </a:spcBef>
              <a:buClr>
                <a:schemeClr val="dk1"/>
              </a:buClr>
              <a:buFont typeface="Arial"/>
              <a:buNone/>
              <a:defRPr sz="4800" b="1" i="0" u="none" strike="noStrike" cap="none">
                <a:solidFill>
                  <a:schemeClr val="dk1"/>
                </a:solidFill>
              </a:defRPr>
            </a:lvl7pPr>
            <a:lvl8pPr marL="0" marR="0" lvl="7" indent="0" algn="ctr" rtl="0">
              <a:spcBef>
                <a:spcPts val="0"/>
              </a:spcBef>
              <a:buClr>
                <a:schemeClr val="dk1"/>
              </a:buClr>
              <a:buFont typeface="Arial"/>
              <a:buNone/>
              <a:defRPr sz="4800" b="1" i="0" u="none" strike="noStrike" cap="none">
                <a:solidFill>
                  <a:schemeClr val="dk1"/>
                </a:solidFill>
              </a:defRPr>
            </a:lvl8pPr>
            <a:lvl9pPr marL="0" marR="0" lvl="8" indent="0" algn="ctr" rtl="0">
              <a:spcBef>
                <a:spcPts val="0"/>
              </a:spcBef>
              <a:buClr>
                <a:schemeClr val="dk1"/>
              </a:buClr>
              <a:buFont typeface="Arial"/>
              <a:buNone/>
              <a:defRPr sz="4800" b="1" i="0" u="none" strike="noStrike" cap="none">
                <a:solidFill>
                  <a:schemeClr val="dk1"/>
                </a:solidFill>
              </a:defRPr>
            </a:lvl9pPr>
          </a:lstStyle>
          <a:p>
            <a:endParaRPr/>
          </a:p>
        </p:txBody>
      </p:sp>
      <p:sp>
        <p:nvSpPr>
          <p:cNvPr id="11" name="Shape 11"/>
          <p:cNvSpPr txBox="1">
            <a:spLocks noGrp="1"/>
          </p:cNvSpPr>
          <p:nvPr>
            <p:ph type="subTitle" idx="1"/>
          </p:nvPr>
        </p:nvSpPr>
        <p:spPr>
          <a:xfrm>
            <a:off x="685800" y="2840052"/>
            <a:ext cx="7772400" cy="784737"/>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l" sz="1400" b="0" i="0" u="none" strike="noStrike" cap="none">
                <a:solidFill>
                  <a:srgbClr val="000000"/>
                </a:solidFill>
                <a:latin typeface="Arial"/>
                <a:ea typeface="Arial"/>
                <a:cs typeface="Arial"/>
                <a:sym typeface="Arial"/>
              </a:rPr>
              <a:t>‹nr.›</a:t>
            </a:fld>
            <a:endParaRPr lang="nl"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 name="Shape 15"/>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 name="Shape 16"/>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l" sz="1400" b="0" i="0" u="none" strike="noStrike" cap="none">
                <a:solidFill>
                  <a:srgbClr val="000000"/>
                </a:solidFill>
                <a:latin typeface="Arial"/>
                <a:ea typeface="Arial"/>
                <a:cs typeface="Arial"/>
                <a:sym typeface="Arial"/>
              </a:rPr>
              <a:t>‹nr.›</a:t>
            </a:fld>
            <a:endParaRPr lang="nl"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457200" y="1200150"/>
            <a:ext cx="3994524"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 name="Shape 20"/>
          <p:cNvSpPr txBox="1">
            <a:spLocks noGrp="1"/>
          </p:cNvSpPr>
          <p:nvPr>
            <p:ph type="body" idx="2"/>
          </p:nvPr>
        </p:nvSpPr>
        <p:spPr>
          <a:xfrm>
            <a:off x="4692273" y="1200150"/>
            <a:ext cx="3994524" cy="372567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l" sz="1400" b="0" i="0" u="none" strike="noStrike" cap="none">
                <a:solidFill>
                  <a:srgbClr val="000000"/>
                </a:solidFill>
                <a:latin typeface="Arial"/>
                <a:ea typeface="Arial"/>
                <a:cs typeface="Arial"/>
                <a:sym typeface="Arial"/>
              </a:rPr>
              <a:t>‹nr.›</a:t>
            </a:fld>
            <a:endParaRPr lang="nl"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l" sz="1400" b="0" i="0" u="none" strike="noStrike" cap="none">
                <a:solidFill>
                  <a:srgbClr val="000000"/>
                </a:solidFill>
                <a:latin typeface="Arial"/>
                <a:ea typeface="Arial"/>
                <a:cs typeface="Arial"/>
                <a:sym typeface="Arial"/>
              </a:rPr>
              <a:t>‹nr.›</a:t>
            </a:fld>
            <a:endParaRPr lang="nl"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8"/>
            <a:ext cx="8229600" cy="519520"/>
          </a:xfrm>
          <a:prstGeom prst="rect">
            <a:avLst/>
          </a:prstGeom>
          <a:noFill/>
          <a:ln>
            <a:noFill/>
          </a:ln>
        </p:spPr>
        <p:txBody>
          <a:bodyPr lIns="91425" tIns="91425" rIns="91425" bIns="91425" anchor="t" anchorCtr="0"/>
          <a:lstStyle>
            <a:lvl1pPr lvl="0" algn="ctr" rtl="0">
              <a:spcBef>
                <a:spcPts val="360"/>
              </a:spcBef>
              <a:buFont typeface="Arial"/>
              <a:buNone/>
              <a:defRPr sz="1800"/>
            </a:lvl1pPr>
            <a:lvl2pPr lvl="1" rtl="0">
              <a:spcBef>
                <a:spcPts val="0"/>
              </a:spcBef>
              <a:defRPr sz="2400">
                <a:solidFill>
                  <a:schemeClr val="dk1"/>
                </a:solidFill>
              </a:defRPr>
            </a:lvl2pPr>
            <a:lvl3pPr lvl="2" rtl="0">
              <a:spcBef>
                <a:spcPts val="0"/>
              </a:spcBef>
              <a:defRPr sz="2400">
                <a:solidFill>
                  <a:schemeClr val="dk1"/>
                </a:solidFill>
              </a:defRPr>
            </a:lvl3pPr>
            <a:lvl4pPr lvl="3" rtl="0">
              <a:spcBef>
                <a:spcPts val="0"/>
              </a:spcBef>
              <a:defRPr sz="1800">
                <a:solidFill>
                  <a:schemeClr val="dk1"/>
                </a:solidFill>
              </a:defRPr>
            </a:lvl4pPr>
            <a:lvl5pPr lvl="4" rtl="0">
              <a:spcBef>
                <a:spcPts val="0"/>
              </a:spcBef>
              <a:defRPr sz="1800">
                <a:solidFill>
                  <a:schemeClr val="dk1"/>
                </a:solidFill>
              </a:defRPr>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a:endParaRPr/>
          </a:p>
        </p:txBody>
      </p:sp>
      <p:sp>
        <p:nvSpPr>
          <p:cNvPr id="27" name="Shape 27"/>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l" sz="1400" b="0" i="0" u="none" strike="noStrike" cap="none">
                <a:solidFill>
                  <a:srgbClr val="000000"/>
                </a:solidFill>
                <a:latin typeface="Arial"/>
                <a:ea typeface="Arial"/>
                <a:cs typeface="Arial"/>
                <a:sym typeface="Arial"/>
              </a:rPr>
              <a:t>‹nr.›</a:t>
            </a:fld>
            <a:endParaRPr lang="nl"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nl" sz="1400" b="0" i="0" u="none" strike="noStrike" cap="none">
                <a:solidFill>
                  <a:srgbClr val="000000"/>
                </a:solidFill>
                <a:latin typeface="Arial"/>
                <a:ea typeface="Arial"/>
                <a:cs typeface="Arial"/>
                <a:sym typeface="Arial"/>
              </a:rPr>
              <a:t>‹nr.›</a:t>
            </a:fld>
            <a:endParaRPr lang="nl"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0" algn="l" rtl="0">
              <a:spcBef>
                <a:spcPts val="0"/>
              </a:spcBef>
              <a:buClr>
                <a:schemeClr val="dk1"/>
              </a:buClr>
              <a:buFont typeface="Arial"/>
              <a:buNone/>
              <a:defRPr sz="3600" b="1" i="0" u="none" strike="noStrike" cap="none">
                <a:solidFill>
                  <a:schemeClr val="dk1"/>
                </a:solidFill>
              </a:defRPr>
            </a:lvl2pPr>
            <a:lvl3pPr marL="0" marR="0" lvl="2" indent="0" algn="l" rtl="0">
              <a:spcBef>
                <a:spcPts val="0"/>
              </a:spcBef>
              <a:buClr>
                <a:schemeClr val="dk1"/>
              </a:buClr>
              <a:buFont typeface="Arial"/>
              <a:buNone/>
              <a:defRPr sz="3600" b="1" i="0" u="none" strike="noStrike" cap="none">
                <a:solidFill>
                  <a:schemeClr val="dk1"/>
                </a:solidFill>
              </a:defRPr>
            </a:lvl3pPr>
            <a:lvl4pPr marL="0" marR="0" lvl="3" indent="0" algn="l" rtl="0">
              <a:spcBef>
                <a:spcPts val="0"/>
              </a:spcBef>
              <a:buClr>
                <a:schemeClr val="dk1"/>
              </a:buClr>
              <a:buFont typeface="Arial"/>
              <a:buNone/>
              <a:defRPr sz="3600" b="1" i="0" u="none" strike="noStrike" cap="none">
                <a:solidFill>
                  <a:schemeClr val="dk1"/>
                </a:solidFill>
              </a:defRPr>
            </a:lvl4pPr>
            <a:lvl5pPr marL="0" marR="0" lvl="4" indent="0" algn="l" rtl="0">
              <a:spcBef>
                <a:spcPts val="0"/>
              </a:spcBef>
              <a:buClr>
                <a:schemeClr val="dk1"/>
              </a:buClr>
              <a:buFont typeface="Arial"/>
              <a:buNone/>
              <a:defRPr sz="3600" b="1" i="0" u="none" strike="noStrike" cap="none">
                <a:solidFill>
                  <a:schemeClr val="dk1"/>
                </a:solidFill>
              </a:defRPr>
            </a:lvl5pPr>
            <a:lvl6pPr marL="0" marR="0" lvl="5" indent="0" algn="l" rtl="0">
              <a:spcBef>
                <a:spcPts val="0"/>
              </a:spcBef>
              <a:buClr>
                <a:schemeClr val="dk1"/>
              </a:buClr>
              <a:buFont typeface="Arial"/>
              <a:buNone/>
              <a:defRPr sz="3600" b="1" i="0" u="none" strike="noStrike" cap="none">
                <a:solidFill>
                  <a:schemeClr val="dk1"/>
                </a:solidFill>
              </a:defRPr>
            </a:lvl6pPr>
            <a:lvl7pPr marL="0" marR="0" lvl="6" indent="0" algn="l" rtl="0">
              <a:spcBef>
                <a:spcPts val="0"/>
              </a:spcBef>
              <a:buClr>
                <a:schemeClr val="dk1"/>
              </a:buClr>
              <a:buFont typeface="Arial"/>
              <a:buNone/>
              <a:defRPr sz="3600" b="1" i="0" u="none" strike="noStrike" cap="none">
                <a:solidFill>
                  <a:schemeClr val="dk1"/>
                </a:solidFill>
              </a:defRPr>
            </a:lvl7pPr>
            <a:lvl8pPr marL="0" marR="0" lvl="7" indent="0" algn="l" rtl="0">
              <a:spcBef>
                <a:spcPts val="0"/>
              </a:spcBef>
              <a:buClr>
                <a:schemeClr val="dk1"/>
              </a:buClr>
              <a:buFont typeface="Arial"/>
              <a:buNone/>
              <a:defRPr sz="3600" b="1" i="0" u="none" strike="noStrike" cap="none">
                <a:solidFill>
                  <a:schemeClr val="dk1"/>
                </a:solidFill>
              </a:defRPr>
            </a:lvl8pPr>
            <a:lvl9pPr marL="0" marR="0" lvl="8" indent="0" algn="l" rtl="0">
              <a:spcBef>
                <a:spcPts val="0"/>
              </a:spcBef>
              <a:buClr>
                <a:schemeClr val="dk1"/>
              </a:buClr>
              <a:buFont typeface="Arial"/>
              <a:buNone/>
              <a:defRPr sz="3600" b="1" i="0" u="none" strike="noStrike" cap="none">
                <a:solidFill>
                  <a:schemeClr val="dk1"/>
                </a:solidFill>
              </a:defRPr>
            </a:lvl9pPr>
          </a:lstStyle>
          <a:p>
            <a:endParaRPr/>
          </a:p>
        </p:txBody>
      </p:sp>
      <p:sp>
        <p:nvSpPr>
          <p:cNvPr id="7" name="Shape 7"/>
          <p:cNvSpPr txBox="1">
            <a:spLocks noGrp="1"/>
          </p:cNvSpPr>
          <p:nvPr>
            <p:ph type="body" idx="1"/>
          </p:nvPr>
        </p:nvSpPr>
        <p:spPr>
          <a:xfrm>
            <a:off x="457200" y="1200150"/>
            <a:ext cx="8229600" cy="372567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556790" y="4749850"/>
            <a:ext cx="548699" cy="393524"/>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nl" sz="1300" b="0" i="0" u="none" strike="noStrike" cap="none">
                <a:solidFill>
                  <a:schemeClr val="dk1"/>
                </a:solidFill>
                <a:latin typeface="Arial"/>
                <a:ea typeface="Arial"/>
                <a:cs typeface="Arial"/>
                <a:sym typeface="Arial"/>
              </a:rPr>
              <a:t>‹nr.›</a:t>
            </a:fld>
            <a:endParaRPr lang="nl"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64375" y="802950"/>
            <a:ext cx="5484898" cy="7847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 sz="3600" b="0" i="0" u="none" strike="noStrike" cap="none">
                <a:solidFill>
                  <a:schemeClr val="dk1"/>
                </a:solidFill>
                <a:latin typeface="Arial"/>
                <a:ea typeface="Arial"/>
                <a:cs typeface="Arial"/>
                <a:sym typeface="Arial"/>
              </a:rPr>
              <a:t>Reis mee met de heldin</a:t>
            </a:r>
            <a:br>
              <a:rPr lang="nl" sz="3600" b="0" i="0" u="none" strike="noStrike" cap="none">
                <a:solidFill>
                  <a:schemeClr val="dk1"/>
                </a:solidFill>
                <a:latin typeface="Arial"/>
                <a:ea typeface="Arial"/>
                <a:cs typeface="Arial"/>
                <a:sym typeface="Arial"/>
              </a:rPr>
            </a:br>
            <a:r>
              <a:rPr lang="nl" sz="2400" b="0" i="0" u="none" strike="noStrike" cap="none">
                <a:solidFill>
                  <a:schemeClr val="dk1"/>
                </a:solidFill>
                <a:latin typeface="Arial"/>
                <a:ea typeface="Arial"/>
                <a:cs typeface="Arial"/>
                <a:sym typeface="Arial"/>
              </a:rPr>
              <a:t>en</a:t>
            </a:r>
            <a:r>
              <a:rPr lang="nl" sz="3000" b="0" i="0" u="none" strike="noStrike" cap="none">
                <a:solidFill>
                  <a:schemeClr val="dk1"/>
                </a:solidFill>
                <a:latin typeface="Arial"/>
                <a:ea typeface="Arial"/>
                <a:cs typeface="Arial"/>
                <a:sym typeface="Arial"/>
              </a:rPr>
              <a:t> </a:t>
            </a:r>
            <a:r>
              <a:rPr lang="nl" sz="2400" b="0" i="0" u="none" strike="noStrike" cap="none">
                <a:solidFill>
                  <a:schemeClr val="dk1"/>
                </a:solidFill>
                <a:latin typeface="Arial"/>
                <a:ea typeface="Arial"/>
                <a:cs typeface="Arial"/>
                <a:sym typeface="Arial"/>
              </a:rPr>
              <a:t>ontdek je eigen verhaal.</a:t>
            </a:r>
          </a:p>
        </p:txBody>
      </p:sp>
      <p:sp>
        <p:nvSpPr>
          <p:cNvPr id="35" name="Shape 35"/>
          <p:cNvSpPr txBox="1">
            <a:spLocks noGrp="1"/>
          </p:cNvSpPr>
          <p:nvPr>
            <p:ph type="subTitle" idx="1"/>
          </p:nvPr>
        </p:nvSpPr>
        <p:spPr>
          <a:xfrm>
            <a:off x="664375" y="2750100"/>
            <a:ext cx="4269600" cy="7847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Indie Flower"/>
              <a:buNone/>
            </a:pPr>
            <a:r>
              <a:rPr lang="nl" sz="3000" b="0" i="0" u="none" strike="noStrike" cap="none">
                <a:solidFill>
                  <a:schemeClr val="dk2"/>
                </a:solidFill>
                <a:latin typeface="Indie Flower"/>
                <a:ea typeface="Indie Flower"/>
                <a:cs typeface="Indie Flower"/>
                <a:sym typeface="Indie Flower"/>
              </a:rPr>
              <a:t>Klik met je hakken,</a:t>
            </a:r>
          </a:p>
          <a:p>
            <a:pPr marL="0" marR="0" lvl="0" indent="0" algn="l" rtl="0">
              <a:lnSpc>
                <a:spcPct val="100000"/>
              </a:lnSpc>
              <a:spcBef>
                <a:spcPts val="0"/>
              </a:spcBef>
              <a:spcAft>
                <a:spcPts val="0"/>
              </a:spcAft>
              <a:buClr>
                <a:schemeClr val="dk2"/>
              </a:buClr>
              <a:buSzPct val="25000"/>
              <a:buFont typeface="Indie Flower"/>
              <a:buNone/>
            </a:pPr>
            <a:r>
              <a:rPr lang="nl" sz="3000" b="0" i="0" u="none" strike="noStrike" cap="none">
                <a:solidFill>
                  <a:schemeClr val="dk2"/>
                </a:solidFill>
                <a:latin typeface="Indie Flower"/>
                <a:ea typeface="Indie Flower"/>
                <a:cs typeface="Indie Flower"/>
                <a:sym typeface="Indie Flower"/>
              </a:rPr>
              <a:t>tel tot drie en go!</a:t>
            </a:r>
          </a:p>
        </p:txBody>
      </p:sp>
      <p:pic>
        <p:nvPicPr>
          <p:cNvPr id="36" name="Shape 36"/>
          <p:cNvPicPr preferRelativeResize="0"/>
          <p:nvPr/>
        </p:nvPicPr>
        <p:blipFill rotWithShape="1">
          <a:blip r:embed="rId3">
            <a:alphaModFix/>
          </a:blip>
          <a:srcRect/>
          <a:stretch/>
        </p:blipFill>
        <p:spPr>
          <a:xfrm>
            <a:off x="4989275" y="1369125"/>
            <a:ext cx="3838199" cy="3462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65200" y="197175"/>
            <a:ext cx="6999758"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a:t>
            </a:r>
            <a:r>
              <a:rPr lang="nl" sz="3000" b="0" dirty="0"/>
              <a:t>6</a:t>
            </a:r>
            <a:r>
              <a:rPr lang="nl" sz="3000" b="0" i="0" u="none" strike="noStrike" cap="none" dirty="0">
                <a:solidFill>
                  <a:schemeClr val="dk1"/>
                </a:solidFill>
                <a:latin typeface="Arial"/>
                <a:ea typeface="Arial"/>
                <a:cs typeface="Arial"/>
                <a:sym typeface="Arial"/>
              </a:rPr>
              <a:t>: </a:t>
            </a:r>
            <a:r>
              <a:rPr lang="nl" b="0" dirty="0">
                <a:solidFill>
                  <a:srgbClr val="FF0000"/>
                </a:solidFill>
              </a:rPr>
              <a:t>het pad der proeven</a:t>
            </a:r>
            <a:r>
              <a:rPr lang="nl" sz="3600" b="0" i="0" u="none" strike="noStrike" cap="none" dirty="0">
                <a:solidFill>
                  <a:srgbClr val="FF0000"/>
                </a:solidFill>
              </a:rPr>
              <a:t> </a:t>
            </a:r>
          </a:p>
        </p:txBody>
      </p:sp>
      <p:sp>
        <p:nvSpPr>
          <p:cNvPr id="98" name="Shape 98"/>
          <p:cNvSpPr txBox="1"/>
          <p:nvPr/>
        </p:nvSpPr>
        <p:spPr>
          <a:xfrm>
            <a:off x="3858975" y="1177725"/>
            <a:ext cx="4038599" cy="2100600"/>
          </a:xfrm>
          <a:prstGeom prst="rect">
            <a:avLst/>
          </a:prstGeom>
          <a:noFill/>
          <a:ln>
            <a:noFill/>
          </a:ln>
        </p:spPr>
        <p:txBody>
          <a:bodyPr lIns="91425" tIns="91425" rIns="91425" bIns="91425" anchor="ctr" anchorCtr="0">
            <a:noAutofit/>
          </a:bodyPr>
          <a:lstStyle/>
          <a:p>
            <a:pPr lvl="0" rtl="0">
              <a:spcBef>
                <a:spcPts val="0"/>
              </a:spcBef>
              <a:buNone/>
            </a:pPr>
            <a:r>
              <a:rPr lang="nl" sz="1800">
                <a:solidFill>
                  <a:schemeClr val="dk1"/>
                </a:solidFill>
                <a:latin typeface="Calibri"/>
                <a:ea typeface="Calibri"/>
                <a:cs typeface="Calibri"/>
                <a:sym typeface="Calibri"/>
              </a:rPr>
              <a:t>Een nieuwe wereld vol pracht en praal, maar ook vol verschrikkingen.</a:t>
            </a:r>
            <a:br>
              <a:rPr lang="nl" sz="1800">
                <a:solidFill>
                  <a:schemeClr val="dk1"/>
                </a:solidFill>
                <a:latin typeface="Calibri"/>
                <a:ea typeface="Calibri"/>
                <a:cs typeface="Calibri"/>
                <a:sym typeface="Calibri"/>
              </a:rPr>
            </a:br>
            <a:endParaRPr lang="nl" sz="1800">
              <a:solidFill>
                <a:schemeClr val="dk1"/>
              </a:solidFill>
              <a:latin typeface="Calibri"/>
              <a:ea typeface="Calibri"/>
              <a:cs typeface="Calibri"/>
              <a:sym typeface="Calibri"/>
            </a:endParaRPr>
          </a:p>
        </p:txBody>
      </p:sp>
      <p:pic>
        <p:nvPicPr>
          <p:cNvPr id="99" name="Shape 99" descr="http://upload.wikimedia.org/wikipedia/en/d/dd/Beauty-and-the-beast-poster-2014.png"/>
          <p:cNvPicPr preferRelativeResize="0"/>
          <p:nvPr/>
        </p:nvPicPr>
        <p:blipFill rotWithShape="1">
          <a:blip r:embed="rId3">
            <a:alphaModFix/>
          </a:blip>
          <a:srcRect/>
          <a:stretch/>
        </p:blipFill>
        <p:spPr>
          <a:xfrm>
            <a:off x="362850" y="1177725"/>
            <a:ext cx="2721300" cy="3695399"/>
          </a:xfrm>
          <a:prstGeom prst="rect">
            <a:avLst/>
          </a:prstGeom>
          <a:noFill/>
          <a:ln>
            <a:noFill/>
          </a:ln>
        </p:spPr>
      </p:pic>
      <p:pic>
        <p:nvPicPr>
          <p:cNvPr id="100" name="Shape 100" descr="6bos2.jpg"/>
          <p:cNvPicPr preferRelativeResize="0"/>
          <p:nvPr/>
        </p:nvPicPr>
        <p:blipFill rotWithShape="1">
          <a:blip r:embed="rId4">
            <a:alphaModFix/>
          </a:blip>
          <a:srcRect/>
          <a:stretch/>
        </p:blipFill>
        <p:spPr>
          <a:xfrm>
            <a:off x="6811001" y="3027039"/>
            <a:ext cx="2088299" cy="198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65200" y="197175"/>
            <a:ext cx="8325599"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 sz="3000" b="0" dirty="0"/>
              <a:t>Epis</a:t>
            </a:r>
            <a:r>
              <a:rPr lang="nl-NL" sz="3000" b="0" dirty="0"/>
              <a:t>ode</a:t>
            </a:r>
            <a:r>
              <a:rPr lang="nl" sz="3000" b="0" i="0" u="none" strike="noStrike" cap="none" dirty="0">
                <a:solidFill>
                  <a:schemeClr val="dk1"/>
                </a:solidFill>
                <a:latin typeface="Arial"/>
                <a:ea typeface="Arial"/>
                <a:cs typeface="Arial"/>
                <a:sym typeface="Arial"/>
              </a:rPr>
              <a:t> </a:t>
            </a:r>
            <a:r>
              <a:rPr lang="nl" sz="3000" b="0" dirty="0"/>
              <a:t>7</a:t>
            </a:r>
            <a:r>
              <a:rPr lang="nl" sz="3000" b="0" i="0" u="none" strike="noStrike" cap="none" dirty="0">
                <a:solidFill>
                  <a:schemeClr val="dk1"/>
                </a:solidFill>
                <a:latin typeface="Arial"/>
                <a:ea typeface="Arial"/>
                <a:cs typeface="Arial"/>
                <a:sym typeface="Arial"/>
              </a:rPr>
              <a:t>: </a:t>
            </a:r>
            <a:r>
              <a:rPr lang="nl" b="0" dirty="0">
                <a:solidFill>
                  <a:srgbClr val="FF0000"/>
                </a:solidFill>
              </a:rPr>
              <a:t>de verloving met de prins</a:t>
            </a:r>
          </a:p>
        </p:txBody>
      </p:sp>
      <p:pic>
        <p:nvPicPr>
          <p:cNvPr id="106" name="Shape 106" descr="http://img2.wikia.nocookie.net/__cb20110808095623/dreamworks/images/a/ac/ShrekprinceDM1406_228x571.jpg"/>
          <p:cNvPicPr preferRelativeResize="0"/>
          <p:nvPr/>
        </p:nvPicPr>
        <p:blipFill rotWithShape="1">
          <a:blip r:embed="rId3">
            <a:alphaModFix/>
          </a:blip>
          <a:srcRect/>
          <a:stretch/>
        </p:blipFill>
        <p:spPr>
          <a:xfrm>
            <a:off x="7285059" y="513979"/>
            <a:ext cx="1719299" cy="4305899"/>
          </a:xfrm>
          <a:prstGeom prst="rect">
            <a:avLst/>
          </a:prstGeom>
          <a:noFill/>
          <a:ln>
            <a:noFill/>
          </a:ln>
        </p:spPr>
      </p:pic>
      <p:pic>
        <p:nvPicPr>
          <p:cNvPr id="107" name="Shape 107" descr="7kroontje2.jpg"/>
          <p:cNvPicPr preferRelativeResize="0"/>
          <p:nvPr/>
        </p:nvPicPr>
        <p:blipFill rotWithShape="1">
          <a:blip r:embed="rId4">
            <a:alphaModFix/>
          </a:blip>
          <a:srcRect/>
          <a:stretch/>
        </p:blipFill>
        <p:spPr>
          <a:xfrm>
            <a:off x="609100" y="1369775"/>
            <a:ext cx="1022399" cy="982800"/>
          </a:xfrm>
          <a:prstGeom prst="rect">
            <a:avLst/>
          </a:prstGeom>
          <a:noFill/>
          <a:ln>
            <a:noFill/>
          </a:ln>
        </p:spPr>
      </p:pic>
      <p:sp>
        <p:nvSpPr>
          <p:cNvPr id="108" name="Shape 108"/>
          <p:cNvSpPr txBox="1"/>
          <p:nvPr/>
        </p:nvSpPr>
        <p:spPr>
          <a:xfrm>
            <a:off x="2122725" y="1796150"/>
            <a:ext cx="4172700" cy="1415100"/>
          </a:xfrm>
          <a:prstGeom prst="rect">
            <a:avLst/>
          </a:prstGeom>
          <a:noFill/>
          <a:ln>
            <a:noFill/>
          </a:ln>
        </p:spPr>
        <p:txBody>
          <a:bodyPr lIns="91425" tIns="91425" rIns="91425" bIns="91425" anchor="t" anchorCtr="0">
            <a:noAutofit/>
          </a:bodyPr>
          <a:lstStyle/>
          <a:p>
            <a:pPr lvl="0" rtl="0">
              <a:spcBef>
                <a:spcPts val="0"/>
              </a:spcBef>
              <a:buNone/>
            </a:pPr>
            <a:r>
              <a:rPr lang="nl" dirty="0"/>
              <a:t>De heldin heeft zich bewezen in de buitenwereld en wordt gezien en bewonderd!</a:t>
            </a:r>
          </a:p>
          <a:p>
            <a:pPr lvl="0" rtl="0">
              <a:spcBef>
                <a:spcPts val="0"/>
              </a:spcBef>
              <a:buNone/>
            </a:pPr>
            <a:endParaRPr dirty="0"/>
          </a:p>
          <a:p>
            <a:pPr lvl="0" rtl="0">
              <a:spcBef>
                <a:spcPts val="0"/>
              </a:spcBef>
              <a:buNone/>
            </a:pPr>
            <a:r>
              <a:rPr lang="nl" dirty="0"/>
              <a:t>maar dit is niet het einde van het verhaal. </a:t>
            </a:r>
          </a:p>
          <a:p>
            <a:pPr lvl="0" rtl="0">
              <a:spcBef>
                <a:spcPts val="0"/>
              </a:spcBef>
              <a:buNone/>
            </a:pPr>
            <a:endParaRPr dirty="0"/>
          </a:p>
          <a:p>
            <a:pPr lvl="0">
              <a:spcBef>
                <a:spcPts val="0"/>
              </a:spcBef>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65200" y="197175"/>
            <a:ext cx="8325599"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a:t>
            </a:r>
            <a:r>
              <a:rPr lang="nl" sz="3000" b="0" dirty="0"/>
              <a:t>8</a:t>
            </a:r>
            <a:r>
              <a:rPr lang="nl" sz="3000" b="0" i="0" u="none" strike="noStrike" cap="none" dirty="0">
                <a:solidFill>
                  <a:schemeClr val="dk1"/>
                </a:solidFill>
                <a:latin typeface="Arial"/>
                <a:ea typeface="Arial"/>
                <a:cs typeface="Arial"/>
                <a:sym typeface="Arial"/>
              </a:rPr>
              <a:t>: </a:t>
            </a:r>
            <a:r>
              <a:rPr lang="nl" b="0" dirty="0">
                <a:solidFill>
                  <a:srgbClr val="FF0000"/>
                </a:solidFill>
              </a:rPr>
              <a:t>Verraad</a:t>
            </a:r>
          </a:p>
        </p:txBody>
      </p:sp>
      <p:pic>
        <p:nvPicPr>
          <p:cNvPr id="114" name="Shape 114"/>
          <p:cNvPicPr preferRelativeResize="0"/>
          <p:nvPr/>
        </p:nvPicPr>
        <p:blipFill rotWithShape="1">
          <a:blip r:embed="rId3">
            <a:alphaModFix/>
          </a:blip>
          <a:srcRect/>
          <a:stretch/>
        </p:blipFill>
        <p:spPr>
          <a:xfrm>
            <a:off x="6838925" y="428625"/>
            <a:ext cx="1635599" cy="1362899"/>
          </a:xfrm>
          <a:prstGeom prst="rect">
            <a:avLst/>
          </a:prstGeom>
          <a:noFill/>
          <a:ln>
            <a:noFill/>
          </a:ln>
        </p:spPr>
      </p:pic>
      <p:pic>
        <p:nvPicPr>
          <p:cNvPr id="115" name="Shape 115"/>
          <p:cNvPicPr preferRelativeResize="0"/>
          <p:nvPr/>
        </p:nvPicPr>
        <p:blipFill>
          <a:blip r:embed="rId4">
            <a:alphaModFix/>
          </a:blip>
          <a:stretch>
            <a:fillRect/>
          </a:stretch>
        </p:blipFill>
        <p:spPr>
          <a:xfrm>
            <a:off x="550650" y="1480450"/>
            <a:ext cx="2857500" cy="2857500"/>
          </a:xfrm>
          <a:prstGeom prst="rect">
            <a:avLst/>
          </a:prstGeom>
          <a:noFill/>
          <a:ln>
            <a:noFill/>
          </a:ln>
        </p:spPr>
      </p:pic>
      <p:sp>
        <p:nvSpPr>
          <p:cNvPr id="116" name="Shape 116"/>
          <p:cNvSpPr txBox="1"/>
          <p:nvPr/>
        </p:nvSpPr>
        <p:spPr>
          <a:xfrm>
            <a:off x="4590150" y="2521850"/>
            <a:ext cx="3884400" cy="1768800"/>
          </a:xfrm>
          <a:prstGeom prst="rect">
            <a:avLst/>
          </a:prstGeom>
          <a:noFill/>
          <a:ln>
            <a:noFill/>
          </a:ln>
        </p:spPr>
        <p:txBody>
          <a:bodyPr lIns="91425" tIns="91425" rIns="91425" bIns="91425" anchor="t" anchorCtr="0">
            <a:noAutofit/>
          </a:bodyPr>
          <a:lstStyle/>
          <a:p>
            <a:pPr lvl="0" rtl="0">
              <a:spcBef>
                <a:spcPts val="0"/>
              </a:spcBef>
              <a:buNone/>
            </a:pPr>
            <a:r>
              <a:rPr lang="nl"/>
              <a:t>Eros &amp; Psyche</a:t>
            </a:r>
          </a:p>
          <a:p>
            <a:pPr lvl="0" rtl="0">
              <a:spcBef>
                <a:spcPts val="0"/>
              </a:spcBef>
              <a:buNone/>
            </a:pPr>
            <a:endParaRPr/>
          </a:p>
          <a:p>
            <a:pPr lvl="0">
              <a:spcBef>
                <a:spcPts val="0"/>
              </a:spcBef>
              <a:buNone/>
            </a:pPr>
            <a:r>
              <a:rPr lang="nl"/>
              <a:t>De beproevingen van Psyche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1524000" y="381000"/>
            <a:ext cx="5772149" cy="4419599"/>
          </a:xfrm>
          <a:prstGeom prst="rect">
            <a:avLst/>
          </a:prstGeom>
          <a:noFill/>
          <a:ln>
            <a:noFill/>
          </a:ln>
        </p:spPr>
      </p:pic>
      <p:sp>
        <p:nvSpPr>
          <p:cNvPr id="122" name="Shape 122"/>
          <p:cNvSpPr/>
          <p:nvPr/>
        </p:nvSpPr>
        <p:spPr>
          <a:xfrm>
            <a:off x="3935175" y="3102425"/>
            <a:ext cx="1061399" cy="7803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65200" y="0"/>
            <a:ext cx="4453274"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9: </a:t>
            </a:r>
            <a:r>
              <a:rPr lang="nl" sz="3600" b="0" i="0" u="none" strike="noStrike" cap="none" dirty="0">
                <a:solidFill>
                  <a:srgbClr val="FF0000"/>
                </a:solidFill>
              </a:rPr>
              <a:t>In de put</a:t>
            </a:r>
          </a:p>
        </p:txBody>
      </p:sp>
      <p:pic>
        <p:nvPicPr>
          <p:cNvPr id="128" name="Shape 128"/>
          <p:cNvPicPr preferRelativeResize="0"/>
          <p:nvPr/>
        </p:nvPicPr>
        <p:blipFill rotWithShape="1">
          <a:blip r:embed="rId3">
            <a:alphaModFix/>
          </a:blip>
          <a:srcRect/>
          <a:stretch/>
        </p:blipFill>
        <p:spPr>
          <a:xfrm>
            <a:off x="553350" y="2172425"/>
            <a:ext cx="1378800" cy="1717199"/>
          </a:xfrm>
          <a:prstGeom prst="rect">
            <a:avLst/>
          </a:prstGeom>
          <a:noFill/>
          <a:ln>
            <a:noFill/>
          </a:ln>
        </p:spPr>
      </p:pic>
      <p:sp>
        <p:nvSpPr>
          <p:cNvPr id="129" name="Shape 129"/>
          <p:cNvSpPr txBox="1"/>
          <p:nvPr/>
        </p:nvSpPr>
        <p:spPr>
          <a:xfrm>
            <a:off x="381000" y="759925"/>
            <a:ext cx="4904998" cy="1167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nl" sz="2400" b="0" i="0" u="none" strike="noStrike" cap="none">
                <a:solidFill>
                  <a:schemeClr val="dk1"/>
                </a:solidFill>
                <a:latin typeface="Calibri"/>
                <a:ea typeface="Calibri"/>
                <a:cs typeface="Calibri"/>
                <a:sym typeface="Calibri"/>
              </a:rPr>
              <a:t>Je moet twee rondes overslaan… soms wel drie… of vier.</a:t>
            </a:r>
          </a:p>
        </p:txBody>
      </p:sp>
      <p:sp>
        <p:nvSpPr>
          <p:cNvPr id="130" name="Shape 130"/>
          <p:cNvSpPr txBox="1"/>
          <p:nvPr/>
        </p:nvSpPr>
        <p:spPr>
          <a:xfrm>
            <a:off x="2258775" y="2621650"/>
            <a:ext cx="2459699" cy="598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nl" sz="1400" b="0" i="0" u="none" strike="noStrike" cap="none">
                <a:solidFill>
                  <a:srgbClr val="000000"/>
                </a:solidFill>
                <a:latin typeface="Arial"/>
                <a:ea typeface="Arial"/>
                <a:cs typeface="Arial"/>
                <a:sym typeface="Arial"/>
              </a:rPr>
              <a:t>Oog in oog met de heks</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31" name="Shape 131"/>
          <p:cNvPicPr preferRelativeResize="0"/>
          <p:nvPr/>
        </p:nvPicPr>
        <p:blipFill rotWithShape="1">
          <a:blip r:embed="rId4">
            <a:alphaModFix/>
          </a:blip>
          <a:srcRect/>
          <a:stretch/>
        </p:blipFill>
        <p:spPr>
          <a:xfrm>
            <a:off x="5649607" y="0"/>
            <a:ext cx="3483585"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a:stretch/>
        </p:blipFill>
        <p:spPr>
          <a:xfrm>
            <a:off x="539550" y="1113601"/>
            <a:ext cx="1719000" cy="1317600"/>
          </a:xfrm>
          <a:prstGeom prst="rect">
            <a:avLst/>
          </a:prstGeom>
          <a:noFill/>
          <a:ln>
            <a:noFill/>
          </a:ln>
        </p:spPr>
      </p:pic>
      <p:sp>
        <p:nvSpPr>
          <p:cNvPr id="137" name="Shape 137"/>
          <p:cNvSpPr txBox="1">
            <a:spLocks noGrp="1"/>
          </p:cNvSpPr>
          <p:nvPr>
            <p:ph type="title"/>
          </p:nvPr>
        </p:nvSpPr>
        <p:spPr>
          <a:xfrm>
            <a:off x="265200" y="152400"/>
            <a:ext cx="7872000"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10: </a:t>
            </a:r>
            <a:r>
              <a:rPr lang="nl" sz="3600" b="0" i="0" u="none" strike="noStrike" cap="none" dirty="0">
                <a:solidFill>
                  <a:srgbClr val="FF0000"/>
                </a:solidFill>
              </a:rPr>
              <a:t>Dood en wedergeboorte</a:t>
            </a:r>
          </a:p>
        </p:txBody>
      </p:sp>
      <p:sp>
        <p:nvSpPr>
          <p:cNvPr id="138" name="Shape 138"/>
          <p:cNvSpPr txBox="1"/>
          <p:nvPr/>
        </p:nvSpPr>
        <p:spPr>
          <a:xfrm>
            <a:off x="611560" y="2517743"/>
            <a:ext cx="3960299" cy="80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l" sz="2400" b="0" i="0" u="none" strike="noStrike" cap="none">
                <a:solidFill>
                  <a:schemeClr val="dk1"/>
                </a:solidFill>
                <a:latin typeface="Calibri"/>
                <a:ea typeface="Calibri"/>
                <a:cs typeface="Calibri"/>
                <a:sym typeface="Calibri"/>
              </a:rPr>
              <a:t>Inanna &amp; Eriskigal</a:t>
            </a:r>
          </a:p>
        </p:txBody>
      </p:sp>
      <p:pic>
        <p:nvPicPr>
          <p:cNvPr id="139" name="Shape 139"/>
          <p:cNvPicPr preferRelativeResize="0"/>
          <p:nvPr/>
        </p:nvPicPr>
        <p:blipFill rotWithShape="1">
          <a:blip r:embed="rId4">
            <a:alphaModFix/>
          </a:blip>
          <a:srcRect/>
          <a:stretch/>
        </p:blipFill>
        <p:spPr>
          <a:xfrm>
            <a:off x="5851075" y="780150"/>
            <a:ext cx="3293098" cy="4147200"/>
          </a:xfrm>
          <a:prstGeom prst="rect">
            <a:avLst/>
          </a:prstGeom>
          <a:noFill/>
          <a:ln>
            <a:noFill/>
          </a:ln>
        </p:spPr>
      </p:pic>
      <p:sp>
        <p:nvSpPr>
          <p:cNvPr id="140" name="Shape 140"/>
          <p:cNvSpPr txBox="1"/>
          <p:nvPr/>
        </p:nvSpPr>
        <p:spPr>
          <a:xfrm>
            <a:off x="568275" y="3297375"/>
            <a:ext cx="4018200" cy="51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nl" sz="1400" b="0" i="0" u="none" strike="noStrike" cap="none">
                <a:solidFill>
                  <a:srgbClr val="000000"/>
                </a:solidFill>
                <a:latin typeface="Arial"/>
                <a:ea typeface="Arial"/>
                <a:cs typeface="Arial"/>
                <a:sym typeface="Arial"/>
              </a:rPr>
              <a:t>De put wordt een bron van vernieuwing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65200" y="0"/>
            <a:ext cx="7872000"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11: </a:t>
            </a:r>
            <a:r>
              <a:rPr lang="nl" sz="3600" b="0" i="0" u="none" strike="noStrike" cap="none" dirty="0">
                <a:solidFill>
                  <a:srgbClr val="FF0000"/>
                </a:solidFill>
              </a:rPr>
              <a:t>Terugkeer</a:t>
            </a:r>
          </a:p>
        </p:txBody>
      </p:sp>
      <p:sp>
        <p:nvSpPr>
          <p:cNvPr id="146" name="Shape 146"/>
          <p:cNvSpPr txBox="1"/>
          <p:nvPr/>
        </p:nvSpPr>
        <p:spPr>
          <a:xfrm>
            <a:off x="3089525" y="1046473"/>
            <a:ext cx="3960299" cy="673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l" sz="2400" b="0" i="0" u="none" strike="noStrike" cap="none">
                <a:solidFill>
                  <a:schemeClr val="dk1"/>
                </a:solidFill>
                <a:latin typeface="Calibri"/>
                <a:ea typeface="Calibri"/>
                <a:cs typeface="Calibri"/>
                <a:sym typeface="Calibri"/>
              </a:rPr>
              <a:t>Ren voor je leven! </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nl" sz="2400" b="0" i="0" u="none" strike="noStrike" cap="none">
                <a:solidFill>
                  <a:schemeClr val="dk1"/>
                </a:solidFill>
                <a:latin typeface="Calibri"/>
                <a:ea typeface="Calibri"/>
                <a:cs typeface="Calibri"/>
                <a:sym typeface="Calibri"/>
              </a:rPr>
              <a:t>Als je te lang in de put blijft word je zelf een heks..</a:t>
            </a:r>
          </a:p>
        </p:txBody>
      </p:sp>
      <p:pic>
        <p:nvPicPr>
          <p:cNvPr id="147" name="Shape 147"/>
          <p:cNvPicPr preferRelativeResize="0"/>
          <p:nvPr/>
        </p:nvPicPr>
        <p:blipFill rotWithShape="1">
          <a:blip r:embed="rId3">
            <a:alphaModFix/>
          </a:blip>
          <a:srcRect/>
          <a:stretch/>
        </p:blipFill>
        <p:spPr>
          <a:xfrm>
            <a:off x="1104350" y="2132425"/>
            <a:ext cx="1463649" cy="1970274"/>
          </a:xfrm>
          <a:prstGeom prst="rect">
            <a:avLst/>
          </a:prstGeom>
          <a:noFill/>
          <a:ln>
            <a:noFill/>
          </a:ln>
        </p:spPr>
      </p:pic>
      <p:pic>
        <p:nvPicPr>
          <p:cNvPr id="148" name="Shape 148" descr="devilwearsprada.jpg"/>
          <p:cNvPicPr preferRelativeResize="0"/>
          <p:nvPr/>
        </p:nvPicPr>
        <p:blipFill rotWithShape="1">
          <a:blip r:embed="rId4">
            <a:alphaModFix/>
          </a:blip>
          <a:srcRect/>
          <a:stretch/>
        </p:blipFill>
        <p:spPr>
          <a:xfrm>
            <a:off x="5633100" y="2789678"/>
            <a:ext cx="3510900" cy="2308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265200" y="0"/>
            <a:ext cx="7872000"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rPr>
              <a:t>Episode</a:t>
            </a:r>
            <a:r>
              <a:rPr lang="nl" sz="3000" b="0" i="0" u="none" strike="noStrike" cap="none" dirty="0">
                <a:solidFill>
                  <a:schemeClr val="dk1"/>
                </a:solidFill>
              </a:rPr>
              <a:t> 12: </a:t>
            </a:r>
            <a:r>
              <a:rPr lang="nl" sz="3600" b="0" i="0" u="none" strike="noStrike" cap="none" dirty="0">
                <a:solidFill>
                  <a:srgbClr val="FF0000"/>
                </a:solidFill>
              </a:rPr>
              <a:t>Op de troon</a:t>
            </a:r>
          </a:p>
        </p:txBody>
      </p:sp>
      <p:sp>
        <p:nvSpPr>
          <p:cNvPr id="154" name="Shape 154"/>
          <p:cNvSpPr txBox="1"/>
          <p:nvPr/>
        </p:nvSpPr>
        <p:spPr>
          <a:xfrm>
            <a:off x="3089525" y="1046473"/>
            <a:ext cx="3960299" cy="673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Calibri"/>
              <a:ea typeface="Calibri"/>
              <a:cs typeface="Calibri"/>
              <a:sym typeface="Calibri"/>
            </a:endParaRPr>
          </a:p>
        </p:txBody>
      </p:sp>
      <p:pic>
        <p:nvPicPr>
          <p:cNvPr id="155" name="Shape 155"/>
          <p:cNvPicPr preferRelativeResize="0"/>
          <p:nvPr/>
        </p:nvPicPr>
        <p:blipFill rotWithShape="1">
          <a:blip r:embed="rId3">
            <a:alphaModFix/>
          </a:blip>
          <a:srcRect/>
          <a:stretch/>
        </p:blipFill>
        <p:spPr>
          <a:xfrm>
            <a:off x="651599" y="1720275"/>
            <a:ext cx="2147310" cy="2764575"/>
          </a:xfrm>
          <a:prstGeom prst="rect">
            <a:avLst/>
          </a:prstGeom>
          <a:noFill/>
          <a:ln>
            <a:noFill/>
          </a:ln>
        </p:spPr>
      </p:pic>
      <p:sp>
        <p:nvSpPr>
          <p:cNvPr id="156" name="Shape 156"/>
          <p:cNvSpPr txBox="1"/>
          <p:nvPr/>
        </p:nvSpPr>
        <p:spPr>
          <a:xfrm>
            <a:off x="4980125" y="1360200"/>
            <a:ext cx="3000000" cy="300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nl" sz="1800" b="0" i="1" u="none" strike="noStrike" cap="none">
                <a:solidFill>
                  <a:schemeClr val="dk1"/>
                </a:solidFill>
                <a:latin typeface="Calibri"/>
                <a:ea typeface="Calibri"/>
                <a:cs typeface="Calibri"/>
                <a:sym typeface="Calibri"/>
              </a:rPr>
              <a:t>Het is raar om weer thuis te komen. Als je nog op reis bent kun je helemaal niet weten hoe raar het zal zijn.</a:t>
            </a:r>
            <a:br>
              <a:rPr lang="nl" sz="1800" b="0" i="1" u="none" strike="noStrike" cap="none">
                <a:solidFill>
                  <a:schemeClr val="dk1"/>
                </a:solidFill>
                <a:latin typeface="Calibri"/>
                <a:ea typeface="Calibri"/>
                <a:cs typeface="Calibri"/>
                <a:sym typeface="Calibri"/>
              </a:rPr>
            </a:br>
            <a:br>
              <a:rPr lang="nl" sz="1800" b="0" i="0" u="none" strike="noStrike" cap="none">
                <a:solidFill>
                  <a:schemeClr val="dk1"/>
                </a:solidFill>
                <a:latin typeface="Calibri"/>
                <a:ea typeface="Calibri"/>
                <a:cs typeface="Calibri"/>
                <a:sym typeface="Calibri"/>
              </a:rPr>
            </a:br>
            <a:r>
              <a:rPr lang="nl" sz="1800" b="0" i="0" u="none" strike="noStrike" cap="none">
                <a:solidFill>
                  <a:schemeClr val="dk1"/>
                </a:solidFill>
                <a:latin typeface="Calibri"/>
                <a:ea typeface="Calibri"/>
                <a:cs typeface="Calibri"/>
                <a:sym typeface="Calibri"/>
              </a:rPr>
              <a:t> – Selma Lagerlof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4400700" y="2637900"/>
            <a:ext cx="4085998" cy="1962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nl" sz="2400" i="0" u="none" strike="noStrike" cap="none">
                <a:solidFill>
                  <a:schemeClr val="dk1"/>
                </a:solidFill>
              </a:rPr>
              <a:t>“Je kunt niets leren voordat je op weg gaat. Je volgt het pad en leert onderweg.” </a:t>
            </a:r>
            <a:br>
              <a:rPr lang="nl" sz="3000" b="0" i="0" u="none" strike="noStrike" cap="none">
                <a:solidFill>
                  <a:schemeClr val="dk1"/>
                </a:solidFill>
                <a:latin typeface="Arial"/>
                <a:ea typeface="Arial"/>
                <a:cs typeface="Arial"/>
                <a:sym typeface="Arial"/>
              </a:rPr>
            </a:br>
            <a:r>
              <a:rPr lang="nl" sz="1400" b="0" i="0" u="none" strike="noStrike" cap="none">
                <a:solidFill>
                  <a:schemeClr val="dk1"/>
                </a:solidFill>
                <a:latin typeface="Calibri"/>
                <a:ea typeface="Calibri"/>
                <a:cs typeface="Calibri"/>
                <a:sym typeface="Calibri"/>
              </a:rPr>
              <a:t>- P.L. Travers, auteur Mary Poppins</a:t>
            </a:r>
          </a:p>
          <a:p>
            <a:pPr marL="0" marR="0" lvl="0" indent="0" algn="l" rtl="0">
              <a:lnSpc>
                <a:spcPct val="100000"/>
              </a:lnSpc>
              <a:spcBef>
                <a:spcPts val="100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p:txBody>
      </p:sp>
      <p:pic>
        <p:nvPicPr>
          <p:cNvPr id="42" name="Shape 42"/>
          <p:cNvPicPr preferRelativeResize="0"/>
          <p:nvPr/>
        </p:nvPicPr>
        <p:blipFill rotWithShape="1">
          <a:blip r:embed="rId3">
            <a:alphaModFix/>
          </a:blip>
          <a:srcRect/>
          <a:stretch/>
        </p:blipFill>
        <p:spPr>
          <a:xfrm>
            <a:off x="509350" y="443900"/>
            <a:ext cx="4255699" cy="4255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Shape 47" descr="Het verhaal van de heldin cirkelklein.jpg"/>
          <p:cNvPicPr preferRelativeResize="0"/>
          <p:nvPr/>
        </p:nvPicPr>
        <p:blipFill>
          <a:blip r:embed="rId3">
            <a:alphaModFix/>
          </a:blip>
          <a:stretch>
            <a:fillRect/>
          </a:stretch>
        </p:blipFill>
        <p:spPr>
          <a:xfrm>
            <a:off x="1828800" y="685800"/>
            <a:ext cx="5753100" cy="413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65200" y="0"/>
            <a:ext cx="3834300"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1: </a:t>
            </a:r>
            <a:r>
              <a:rPr lang="nl" sz="3600" b="0" i="0" u="none" strike="noStrike" cap="none" dirty="0">
                <a:solidFill>
                  <a:srgbClr val="FF0000"/>
                </a:solidFill>
              </a:rPr>
              <a:t>Proloog</a:t>
            </a:r>
          </a:p>
        </p:txBody>
      </p:sp>
      <p:pic>
        <p:nvPicPr>
          <p:cNvPr id="53" name="Shape 53"/>
          <p:cNvPicPr preferRelativeResize="0"/>
          <p:nvPr/>
        </p:nvPicPr>
        <p:blipFill rotWithShape="1">
          <a:blip r:embed="rId3">
            <a:alphaModFix/>
          </a:blip>
          <a:srcRect/>
          <a:stretch/>
        </p:blipFill>
        <p:spPr>
          <a:xfrm>
            <a:off x="304800" y="830325"/>
            <a:ext cx="1803300" cy="2137799"/>
          </a:xfrm>
          <a:prstGeom prst="rect">
            <a:avLst/>
          </a:prstGeom>
          <a:noFill/>
          <a:ln>
            <a:noFill/>
          </a:ln>
        </p:spPr>
      </p:pic>
      <p:pic>
        <p:nvPicPr>
          <p:cNvPr id="54" name="Shape 54"/>
          <p:cNvPicPr preferRelativeResize="0"/>
          <p:nvPr/>
        </p:nvPicPr>
        <p:blipFill rotWithShape="1">
          <a:blip r:embed="rId4">
            <a:alphaModFix/>
          </a:blip>
          <a:srcRect/>
          <a:stretch/>
        </p:blipFill>
        <p:spPr>
          <a:xfrm>
            <a:off x="5732237" y="0"/>
            <a:ext cx="3470724" cy="5143499"/>
          </a:xfrm>
          <a:prstGeom prst="rect">
            <a:avLst/>
          </a:prstGeom>
          <a:noFill/>
          <a:ln>
            <a:noFill/>
          </a:ln>
        </p:spPr>
      </p:pic>
      <p:sp>
        <p:nvSpPr>
          <p:cNvPr id="55" name="Shape 55"/>
          <p:cNvSpPr txBox="1"/>
          <p:nvPr/>
        </p:nvSpPr>
        <p:spPr>
          <a:xfrm>
            <a:off x="998250" y="3208975"/>
            <a:ext cx="3649800" cy="1296300"/>
          </a:xfrm>
          <a:prstGeom prst="rect">
            <a:avLst/>
          </a:prstGeom>
          <a:noFill/>
          <a:ln>
            <a:noFill/>
          </a:ln>
        </p:spPr>
        <p:txBody>
          <a:bodyPr lIns="91425" tIns="91425" rIns="91425" bIns="91425" anchor="t" anchorCtr="0">
            <a:noAutofit/>
          </a:bodyPr>
          <a:lstStyle/>
          <a:p>
            <a:pPr lvl="0">
              <a:spcBef>
                <a:spcPts val="0"/>
              </a:spcBef>
              <a:buNone/>
            </a:pPr>
            <a:r>
              <a:rPr lang="nl"/>
              <a:t>Het verhaal start in een situatie waarin de heldin zich bevindt in een situatie waarin ze afhankelijk is van anderen.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65200" y="381000"/>
            <a:ext cx="4467574"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 sz="3000" b="0" dirty="0"/>
              <a:t>Episode</a:t>
            </a:r>
            <a:r>
              <a:rPr lang="nl" sz="3000" b="0" i="0" u="none" strike="noStrike" cap="none" dirty="0">
                <a:solidFill>
                  <a:schemeClr val="dk1"/>
                </a:solidFill>
                <a:latin typeface="Arial"/>
                <a:ea typeface="Arial"/>
                <a:cs typeface="Arial"/>
                <a:sym typeface="Arial"/>
              </a:rPr>
              <a:t> 2: </a:t>
            </a:r>
            <a:r>
              <a:rPr lang="nl" sz="3600" b="0" i="0" u="none" strike="noStrike" cap="none" dirty="0">
                <a:solidFill>
                  <a:srgbClr val="FF0000"/>
                </a:solidFill>
              </a:rPr>
              <a:t>Uitnodiging</a:t>
            </a:r>
          </a:p>
        </p:txBody>
      </p:sp>
      <p:sp>
        <p:nvSpPr>
          <p:cNvPr id="61" name="Shape 61"/>
          <p:cNvSpPr txBox="1"/>
          <p:nvPr/>
        </p:nvSpPr>
        <p:spPr>
          <a:xfrm>
            <a:off x="903725" y="1875850"/>
            <a:ext cx="3672298" cy="12624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Calibri"/>
              <a:buNone/>
            </a:pPr>
            <a:br>
              <a:rPr lang="nl" sz="1800" b="0" i="1" u="none" strike="noStrike" cap="none">
                <a:solidFill>
                  <a:schemeClr val="dk1"/>
                </a:solidFill>
                <a:latin typeface="Calibri"/>
                <a:ea typeface="Calibri"/>
                <a:cs typeface="Calibri"/>
                <a:sym typeface="Calibri"/>
              </a:rPr>
            </a:br>
            <a:r>
              <a:rPr lang="nl" sz="1800" b="0" i="1" u="none" strike="noStrike" cap="none">
                <a:solidFill>
                  <a:schemeClr val="dk1"/>
                </a:solidFill>
                <a:latin typeface="Calibri"/>
                <a:ea typeface="Calibri"/>
                <a:cs typeface="Calibri"/>
                <a:sym typeface="Calibri"/>
              </a:rPr>
              <a:t>Door een plotselinge gebeurtenis raakt de bekende wereld van de heldin uit balans. </a:t>
            </a:r>
          </a:p>
          <a:p>
            <a:pPr marL="0" marR="0" lvl="0" indent="0" algn="l" rtl="0">
              <a:lnSpc>
                <a:spcPct val="115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62" name="Shape 62"/>
          <p:cNvPicPr preferRelativeResize="0"/>
          <p:nvPr/>
        </p:nvPicPr>
        <p:blipFill rotWithShape="1">
          <a:blip r:embed="rId3">
            <a:alphaModFix/>
          </a:blip>
          <a:srcRect/>
          <a:stretch/>
        </p:blipFill>
        <p:spPr>
          <a:xfrm>
            <a:off x="4476397" y="1303449"/>
            <a:ext cx="1567200" cy="1512300"/>
          </a:xfrm>
          <a:prstGeom prst="rect">
            <a:avLst/>
          </a:prstGeom>
          <a:noFill/>
          <a:ln>
            <a:noFill/>
          </a:ln>
        </p:spPr>
      </p:pic>
      <p:pic>
        <p:nvPicPr>
          <p:cNvPr id="63" name="Shape 63"/>
          <p:cNvPicPr preferRelativeResize="0"/>
          <p:nvPr/>
        </p:nvPicPr>
        <p:blipFill rotWithShape="1">
          <a:blip r:embed="rId4">
            <a:alphaModFix/>
          </a:blip>
          <a:srcRect/>
          <a:stretch/>
        </p:blipFill>
        <p:spPr>
          <a:xfrm>
            <a:off x="6348307" y="33032"/>
            <a:ext cx="2795700" cy="44672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65200" y="197175"/>
            <a:ext cx="4547960"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3: </a:t>
            </a:r>
            <a:r>
              <a:rPr lang="nl" sz="3600" b="0" i="0" u="none" strike="noStrike" cap="none" dirty="0">
                <a:solidFill>
                  <a:srgbClr val="FF0000"/>
                </a:solidFill>
              </a:rPr>
              <a:t>Weerstand </a:t>
            </a:r>
          </a:p>
        </p:txBody>
      </p:sp>
      <p:sp>
        <p:nvSpPr>
          <p:cNvPr id="69" name="Shape 69"/>
          <p:cNvSpPr txBox="1"/>
          <p:nvPr/>
        </p:nvSpPr>
        <p:spPr>
          <a:xfrm>
            <a:off x="598925" y="1875850"/>
            <a:ext cx="3508198" cy="10653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Calibri"/>
              <a:buNone/>
            </a:pPr>
            <a:br>
              <a:rPr lang="nl" sz="1800" b="0" i="1" u="none" strike="noStrike" cap="none">
                <a:solidFill>
                  <a:schemeClr val="dk1"/>
                </a:solidFill>
                <a:latin typeface="Calibri"/>
                <a:ea typeface="Calibri"/>
                <a:cs typeface="Calibri"/>
                <a:sym typeface="Calibri"/>
              </a:rPr>
            </a:br>
            <a:r>
              <a:rPr lang="nl" sz="2400" b="0" i="0" u="none" strike="noStrike" cap="none">
                <a:solidFill>
                  <a:schemeClr val="dk1"/>
                </a:solidFill>
                <a:latin typeface="Arial"/>
                <a:ea typeface="Arial"/>
                <a:cs typeface="Arial"/>
                <a:sym typeface="Arial"/>
              </a:rPr>
              <a:t>Ik kan niet, ik wil niet!</a:t>
            </a:r>
          </a:p>
          <a:p>
            <a:pPr marL="0" marR="0" lvl="0" indent="0" algn="l" rtl="0">
              <a:lnSpc>
                <a:spcPct val="115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70" name="Shape 70"/>
          <p:cNvPicPr preferRelativeResize="0"/>
          <p:nvPr/>
        </p:nvPicPr>
        <p:blipFill rotWithShape="1">
          <a:blip r:embed="rId3">
            <a:alphaModFix/>
          </a:blip>
          <a:srcRect/>
          <a:stretch/>
        </p:blipFill>
        <p:spPr>
          <a:xfrm rot="735929">
            <a:off x="4519870" y="769977"/>
            <a:ext cx="1019572" cy="1206871"/>
          </a:xfrm>
          <a:prstGeom prst="rect">
            <a:avLst/>
          </a:prstGeom>
          <a:noFill/>
          <a:ln>
            <a:noFill/>
          </a:ln>
        </p:spPr>
      </p:pic>
      <p:pic>
        <p:nvPicPr>
          <p:cNvPr id="71" name="Shape 71"/>
          <p:cNvPicPr preferRelativeResize="0"/>
          <p:nvPr/>
        </p:nvPicPr>
        <p:blipFill rotWithShape="1">
          <a:blip r:embed="rId4">
            <a:alphaModFix/>
          </a:blip>
          <a:srcRect/>
          <a:stretch/>
        </p:blipFill>
        <p:spPr>
          <a:xfrm>
            <a:off x="5952192" y="338958"/>
            <a:ext cx="2959200" cy="4509000"/>
          </a:xfrm>
          <a:prstGeom prst="rect">
            <a:avLst/>
          </a:prstGeom>
          <a:solidFill>
            <a:srgbClr val="EEEEEE"/>
          </a:solidFill>
          <a:ln w="190500" cap="sq" cmpd="sng">
            <a:solidFill>
              <a:srgbClr val="FFFFFF"/>
            </a:solidFill>
            <a:prstDash val="solid"/>
            <a:miter/>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58400" y="402575"/>
            <a:ext cx="6701700"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4:  </a:t>
            </a:r>
            <a:r>
              <a:rPr lang="nl" sz="3600" b="0" i="0" u="none" strike="noStrike" cap="none" dirty="0">
                <a:solidFill>
                  <a:srgbClr val="FF0000"/>
                </a:solidFill>
              </a:rPr>
              <a:t>Mentor en talisman </a:t>
            </a:r>
          </a:p>
        </p:txBody>
      </p:sp>
      <p:sp>
        <p:nvSpPr>
          <p:cNvPr id="77" name="Shape 77"/>
          <p:cNvSpPr txBox="1"/>
          <p:nvPr/>
        </p:nvSpPr>
        <p:spPr>
          <a:xfrm>
            <a:off x="4318950" y="1832425"/>
            <a:ext cx="2994299" cy="2004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nl" sz="2400" b="0" i="0" u="none" strike="noStrike" cap="none">
                <a:solidFill>
                  <a:schemeClr val="dk1"/>
                </a:solidFill>
                <a:latin typeface="Calibri"/>
                <a:ea typeface="Calibri"/>
                <a:cs typeface="Calibri"/>
                <a:sym typeface="Calibri"/>
              </a:rPr>
              <a:t>Geen zwaard – </a:t>
            </a:r>
            <a:br>
              <a:rPr lang="nl" sz="2400" b="0" i="0" u="none" strike="noStrike" cap="none">
                <a:solidFill>
                  <a:schemeClr val="dk1"/>
                </a:solidFill>
                <a:latin typeface="Calibri"/>
                <a:ea typeface="Calibri"/>
                <a:cs typeface="Calibri"/>
                <a:sym typeface="Calibri"/>
              </a:rPr>
            </a:br>
            <a:r>
              <a:rPr lang="nl" sz="2400" b="0" i="0" u="none" strike="noStrike" cap="none">
                <a:solidFill>
                  <a:schemeClr val="dk1"/>
                </a:solidFill>
                <a:latin typeface="Calibri"/>
                <a:ea typeface="Calibri"/>
                <a:cs typeface="Calibri"/>
                <a:sym typeface="Calibri"/>
              </a:rPr>
              <a:t>maar goede raad, kookpotten, mantels, poppen, ringen en schoentjes</a:t>
            </a:r>
          </a:p>
        </p:txBody>
      </p:sp>
      <p:pic>
        <p:nvPicPr>
          <p:cNvPr id="78" name="Shape 78"/>
          <p:cNvPicPr preferRelativeResize="0"/>
          <p:nvPr/>
        </p:nvPicPr>
        <p:blipFill rotWithShape="1">
          <a:blip r:embed="rId3">
            <a:alphaModFix/>
          </a:blip>
          <a:srcRect/>
          <a:stretch/>
        </p:blipFill>
        <p:spPr>
          <a:xfrm>
            <a:off x="809600" y="1764525"/>
            <a:ext cx="2887848" cy="2140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3">
            <a:alphaModFix/>
          </a:blip>
          <a:srcRect/>
          <a:stretch/>
        </p:blipFill>
        <p:spPr>
          <a:xfrm>
            <a:off x="1524000" y="381000"/>
            <a:ext cx="5772149" cy="4419599"/>
          </a:xfrm>
          <a:prstGeom prst="rect">
            <a:avLst/>
          </a:prstGeom>
          <a:noFill/>
          <a:ln>
            <a:noFill/>
          </a:ln>
        </p:spPr>
      </p:pic>
      <p:sp>
        <p:nvSpPr>
          <p:cNvPr id="84" name="Shape 84"/>
          <p:cNvSpPr/>
          <p:nvPr/>
        </p:nvSpPr>
        <p:spPr>
          <a:xfrm>
            <a:off x="4697175" y="1886850"/>
            <a:ext cx="1061399" cy="7803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65200" y="197175"/>
            <a:ext cx="6171375" cy="6738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nl-NL" sz="3000" b="0" i="0" u="none" strike="noStrike" cap="none" dirty="0">
                <a:solidFill>
                  <a:schemeClr val="dk1"/>
                </a:solidFill>
                <a:latin typeface="Arial"/>
                <a:ea typeface="Arial"/>
                <a:cs typeface="Arial"/>
                <a:sym typeface="Arial"/>
              </a:rPr>
              <a:t>Episode</a:t>
            </a:r>
            <a:r>
              <a:rPr lang="nl" sz="3000" b="0" i="0" u="none" strike="noStrike" cap="none" dirty="0">
                <a:solidFill>
                  <a:schemeClr val="dk1"/>
                </a:solidFill>
                <a:latin typeface="Arial"/>
                <a:ea typeface="Arial"/>
                <a:cs typeface="Arial"/>
                <a:sym typeface="Arial"/>
              </a:rPr>
              <a:t> </a:t>
            </a:r>
            <a:r>
              <a:rPr lang="nl" sz="3000" b="0" dirty="0"/>
              <a:t>5</a:t>
            </a:r>
            <a:r>
              <a:rPr lang="nl" sz="3000" b="0" i="0" u="none" strike="noStrike" cap="none" dirty="0">
                <a:solidFill>
                  <a:schemeClr val="dk1"/>
                </a:solidFill>
                <a:latin typeface="Arial"/>
                <a:ea typeface="Arial"/>
                <a:cs typeface="Arial"/>
                <a:sym typeface="Arial"/>
              </a:rPr>
              <a:t>: </a:t>
            </a:r>
            <a:r>
              <a:rPr lang="nl" b="0" dirty="0">
                <a:solidFill>
                  <a:srgbClr val="FF0000"/>
                </a:solidFill>
              </a:rPr>
              <a:t>over de drempel</a:t>
            </a:r>
            <a:r>
              <a:rPr lang="nl" sz="3600" b="0" i="0" u="none" strike="noStrike" cap="none" dirty="0">
                <a:solidFill>
                  <a:srgbClr val="FF0000"/>
                </a:solidFill>
              </a:rPr>
              <a:t> </a:t>
            </a:r>
          </a:p>
        </p:txBody>
      </p:sp>
      <p:pic>
        <p:nvPicPr>
          <p:cNvPr id="90" name="Shape 90"/>
          <p:cNvPicPr preferRelativeResize="0"/>
          <p:nvPr/>
        </p:nvPicPr>
        <p:blipFill rotWithShape="1">
          <a:blip r:embed="rId3">
            <a:alphaModFix/>
          </a:blip>
          <a:srcRect/>
          <a:stretch/>
        </p:blipFill>
        <p:spPr>
          <a:xfrm>
            <a:off x="6436575" y="974426"/>
            <a:ext cx="1396800" cy="1614300"/>
          </a:xfrm>
          <a:prstGeom prst="rect">
            <a:avLst/>
          </a:prstGeom>
          <a:noFill/>
          <a:ln>
            <a:noFill/>
          </a:ln>
        </p:spPr>
      </p:pic>
      <p:sp>
        <p:nvSpPr>
          <p:cNvPr id="91" name="Shape 91"/>
          <p:cNvSpPr txBox="1"/>
          <p:nvPr/>
        </p:nvSpPr>
        <p:spPr>
          <a:xfrm>
            <a:off x="4341280" y="2843991"/>
            <a:ext cx="3852899" cy="1015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 sz="2000" b="0" i="0" u="none" strike="noStrike" cap="none">
                <a:solidFill>
                  <a:srgbClr val="FF0000"/>
                </a:solidFill>
                <a:latin typeface="Calibri"/>
                <a:ea typeface="Calibri"/>
                <a:cs typeface="Calibri"/>
                <a:sym typeface="Calibri"/>
              </a:rPr>
              <a:t>‘Soms moet je gewoon uit het raam springen en vleugels krijgen terwijl je valt’ – Ray Bradbury</a:t>
            </a:r>
          </a:p>
        </p:txBody>
      </p:sp>
      <p:pic>
        <p:nvPicPr>
          <p:cNvPr id="92" name="Shape 92" descr="https://encrypted-tbn3.gstatic.com/images?q=tbn:ANd9GcR5z04YMo7jhxze2okni0-GqKDsKgiI75dGJ0LMnzi2kGwqkl4E"/>
          <p:cNvPicPr preferRelativeResize="0"/>
          <p:nvPr/>
        </p:nvPicPr>
        <p:blipFill rotWithShape="1">
          <a:blip r:embed="rId4">
            <a:alphaModFix/>
          </a:blip>
          <a:srcRect/>
          <a:stretch/>
        </p:blipFill>
        <p:spPr>
          <a:xfrm>
            <a:off x="539525" y="1849924"/>
            <a:ext cx="3064499" cy="2622300"/>
          </a:xfrm>
          <a:prstGeom prst="rect">
            <a:avLst/>
          </a:prstGeom>
          <a:noFill/>
          <a:ln>
            <a:noFill/>
          </a:ln>
        </p:spPr>
      </p:pic>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Diavoorstelling (16:9)</PresentationFormat>
  <Paragraphs>88</Paragraphs>
  <Slides>17</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Calibri</vt:lpstr>
      <vt:lpstr>Indie Flower</vt:lpstr>
      <vt:lpstr>Arial</vt:lpstr>
      <vt:lpstr>simple-light</vt:lpstr>
      <vt:lpstr>Reis mee met de heldin en ontdek je eigen verhaal.</vt:lpstr>
      <vt:lpstr>PowerPoint-presentatie</vt:lpstr>
      <vt:lpstr>PowerPoint-presentatie</vt:lpstr>
      <vt:lpstr>Episode 1: Proloog</vt:lpstr>
      <vt:lpstr>Episode 2: Uitnodiging</vt:lpstr>
      <vt:lpstr>Episode 3: Weerstand </vt:lpstr>
      <vt:lpstr>Episode 4:  Mentor en talisman </vt:lpstr>
      <vt:lpstr>PowerPoint-presentatie</vt:lpstr>
      <vt:lpstr>Episode 5: over de drempel </vt:lpstr>
      <vt:lpstr>Episode 6: het pad der proeven </vt:lpstr>
      <vt:lpstr>Episode 7: de verloving met de prins</vt:lpstr>
      <vt:lpstr>Episode 8: Verraad</vt:lpstr>
      <vt:lpstr>PowerPoint-presentatie</vt:lpstr>
      <vt:lpstr>Episode 9: In de put</vt:lpstr>
      <vt:lpstr>Episode 10: Dood en wedergeboorte</vt:lpstr>
      <vt:lpstr>Episode 11: Terugkeer</vt:lpstr>
      <vt:lpstr>Episode 12: Op de troon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Reis mee met de heldin en ontdek je eigen verhaal.</dc:title>
  <cp:lastModifiedBy>Edith de Wit</cp:lastModifiedBy>
  <cp:revision>1</cp:revision>
  <dcterms:modified xsi:type="dcterms:W3CDTF">2017-11-08T14:15:21Z</dcterms:modified>
</cp:coreProperties>
</file>